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8" r:id="rId2"/>
    <p:sldId id="259" r:id="rId3"/>
    <p:sldId id="260" r:id="rId4"/>
    <p:sldId id="261" r:id="rId5"/>
    <p:sldId id="272" r:id="rId6"/>
    <p:sldId id="262" r:id="rId7"/>
    <p:sldId id="263" r:id="rId8"/>
    <p:sldId id="264" r:id="rId9"/>
    <p:sldId id="265" r:id="rId10"/>
    <p:sldId id="266" r:id="rId11"/>
    <p:sldId id="270" r:id="rId12"/>
    <p:sldId id="267" r:id="rId13"/>
    <p:sldId id="268" r:id="rId14"/>
    <p:sldId id="271" r:id="rId15"/>
    <p:sldId id="269"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47968F-8CD8-45DB-9A9F-241E1061C0C9}" type="datetimeFigureOut">
              <a:rPr lang="en-US" smtClean="0"/>
              <a:pPr/>
              <a:t>4/8/2020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D3CDAF-380F-4406-A0EF-82E4577431DD}" type="slidenum">
              <a:rPr lang="en-US" smtClean="0"/>
              <a:pPr/>
              <a:t>‹#›</a:t>
            </a:fld>
            <a:endParaRPr lang="en-US"/>
          </a:p>
        </p:txBody>
      </p:sp>
    </p:spTree>
    <p:extLst>
      <p:ext uri="{BB962C8B-B14F-4D97-AF65-F5344CB8AC3E}">
        <p14:creationId xmlns:p14="http://schemas.microsoft.com/office/powerpoint/2010/main" xmlns="" val="3993457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2971800" y="1600200"/>
            <a:ext cx="4343400" cy="1143000"/>
          </a:xfrm>
        </p:spPr>
        <p:txBody>
          <a:bodyPr/>
          <a:lstStyle/>
          <a:p>
            <a:pPr algn="l" eaLnBrk="1" hangingPunct="1"/>
            <a:r>
              <a:rPr lang="en-AU" sz="5300" dirty="0" smtClean="0"/>
              <a:t>Chapter 1</a:t>
            </a:r>
            <a:endParaRPr lang="en-AU" dirty="0" smtClean="0"/>
          </a:p>
        </p:txBody>
      </p:sp>
      <p:sp>
        <p:nvSpPr>
          <p:cNvPr id="13315" name="Rectangle 3"/>
          <p:cNvSpPr>
            <a:spLocks noGrp="1" noChangeArrowheads="1"/>
          </p:cNvSpPr>
          <p:nvPr>
            <p:ph type="subTitle" idx="1"/>
          </p:nvPr>
        </p:nvSpPr>
        <p:spPr>
          <a:xfrm>
            <a:off x="3048000" y="3124200"/>
            <a:ext cx="4191000" cy="1524000"/>
          </a:xfrm>
        </p:spPr>
        <p:txBody>
          <a:bodyPr>
            <a:normAutofit lnSpcReduction="10000"/>
          </a:bodyPr>
          <a:lstStyle/>
          <a:p>
            <a:pPr algn="l" eaLnBrk="1" hangingPunct="1"/>
            <a:r>
              <a:rPr lang="en-AU" sz="3200" smtClean="0"/>
              <a:t>The history and development of accounting </a:t>
            </a:r>
          </a:p>
        </p:txBody>
      </p:sp>
      <p:sp>
        <p:nvSpPr>
          <p:cNvPr id="13316" name="Line 4"/>
          <p:cNvSpPr>
            <a:spLocks noChangeShapeType="1"/>
          </p:cNvSpPr>
          <p:nvPr/>
        </p:nvSpPr>
        <p:spPr bwMode="auto">
          <a:xfrm>
            <a:off x="2667000" y="0"/>
            <a:ext cx="0" cy="2514600"/>
          </a:xfrm>
          <a:prstGeom prst="line">
            <a:avLst/>
          </a:prstGeom>
          <a:noFill/>
          <a:ln w="15875">
            <a:solidFill>
              <a:schemeClr val="tx2"/>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0"/>
            <a:ext cx="8229600" cy="533400"/>
          </a:xfrm>
        </p:spPr>
        <p:txBody>
          <a:bodyPr>
            <a:normAutofit fontScale="90000"/>
          </a:bodyPr>
          <a:lstStyle/>
          <a:p>
            <a:r>
              <a:rPr lang="en-US" b="1" dirty="0" smtClean="0"/>
              <a:t>Italian Book-keeping</a:t>
            </a:r>
          </a:p>
        </p:txBody>
      </p:sp>
      <p:sp>
        <p:nvSpPr>
          <p:cNvPr id="21507" name="Content Placeholder 2"/>
          <p:cNvSpPr>
            <a:spLocks noGrp="1"/>
          </p:cNvSpPr>
          <p:nvPr>
            <p:ph idx="1"/>
          </p:nvPr>
        </p:nvSpPr>
        <p:spPr>
          <a:xfrm>
            <a:off x="152400" y="609600"/>
            <a:ext cx="8839200" cy="6019800"/>
          </a:xfrm>
        </p:spPr>
        <p:txBody>
          <a:bodyPr>
            <a:normAutofit/>
          </a:bodyPr>
          <a:lstStyle/>
          <a:p>
            <a:r>
              <a:rPr lang="en-US" sz="4000" dirty="0" smtClean="0"/>
              <a:t>Italian book-keeping prospered(How ?) </a:t>
            </a:r>
            <a:r>
              <a:rPr lang="en-US" sz="4000" dirty="0" smtClean="0">
                <a:solidFill>
                  <a:srgbClr val="92D050"/>
                </a:solidFill>
              </a:rPr>
              <a:t>with the development of the commercial republics of Italy </a:t>
            </a:r>
            <a:r>
              <a:rPr lang="en-US" sz="4000" dirty="0" smtClean="0"/>
              <a:t>and the </a:t>
            </a:r>
            <a:r>
              <a:rPr lang="en-US" sz="4000" dirty="0" smtClean="0">
                <a:solidFill>
                  <a:srgbClr val="92D050"/>
                </a:solidFill>
              </a:rPr>
              <a:t>use of the double-entry method in the 14</a:t>
            </a:r>
            <a:r>
              <a:rPr lang="en-US" sz="4000" baseline="30000" dirty="0" smtClean="0">
                <a:solidFill>
                  <a:srgbClr val="92D050"/>
                </a:solidFill>
              </a:rPr>
              <a:t>th</a:t>
            </a:r>
            <a:r>
              <a:rPr lang="en-US" sz="4000" dirty="0" smtClean="0">
                <a:solidFill>
                  <a:srgbClr val="92D050"/>
                </a:solidFill>
              </a:rPr>
              <a:t> century</a:t>
            </a:r>
            <a:r>
              <a:rPr lang="en-US" sz="4000" dirty="0" smtClean="0"/>
              <a:t>.</a:t>
            </a:r>
          </a:p>
          <a:p>
            <a:r>
              <a:rPr lang="en-US" sz="4000" dirty="0" smtClean="0"/>
              <a:t>The first double entry books known to exist are those of </a:t>
            </a:r>
            <a:r>
              <a:rPr lang="en-US" sz="4000" dirty="0" err="1" smtClean="0"/>
              <a:t>Massari</a:t>
            </a:r>
            <a:r>
              <a:rPr lang="en-US" sz="4000" dirty="0" smtClean="0"/>
              <a:t> of Genoa, dating from the year 1340. This preceded Pacioli  by some 200 years.</a:t>
            </a:r>
          </a:p>
          <a:p>
            <a:endParaRPr lang="en-US" dirty="0" smtClean="0"/>
          </a:p>
        </p:txBody>
      </p:sp>
      <p:sp>
        <p:nvSpPr>
          <p:cNvPr id="4" name="Slide Number Placeholder 3"/>
          <p:cNvSpPr>
            <a:spLocks noGrp="1"/>
          </p:cNvSpPr>
          <p:nvPr>
            <p:ph type="sldNum" sz="quarter" idx="10"/>
          </p:nvPr>
        </p:nvSpPr>
        <p:spPr/>
        <p:txBody>
          <a:bodyPr/>
          <a:lstStyle/>
          <a:p>
            <a:pPr>
              <a:defRPr/>
            </a:pPr>
            <a:fld id="{877A19CE-1A90-4B18-A197-6165E6E08FA5}" type="slidenum">
              <a:rPr lang="en-AU" smtClean="0"/>
              <a:pPr>
                <a:defRPr/>
              </a:pPr>
              <a:t>10</a:t>
            </a:fld>
            <a:endParaRPr lang="en-AU">
              <a:latin typeface="Time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dirty="0" smtClean="0"/>
              <a:t>Italian Book-keeping..Continued</a:t>
            </a:r>
            <a:endParaRPr lang="en-US" dirty="0"/>
          </a:p>
        </p:txBody>
      </p:sp>
      <p:sp>
        <p:nvSpPr>
          <p:cNvPr id="3" name="Content Placeholder 2"/>
          <p:cNvSpPr>
            <a:spLocks noGrp="1"/>
          </p:cNvSpPr>
          <p:nvPr>
            <p:ph idx="1"/>
          </p:nvPr>
        </p:nvSpPr>
        <p:spPr>
          <a:xfrm>
            <a:off x="152400" y="762000"/>
            <a:ext cx="8839200" cy="5867400"/>
          </a:xfrm>
        </p:spPr>
        <p:txBody>
          <a:bodyPr>
            <a:normAutofit/>
          </a:bodyPr>
          <a:lstStyle/>
          <a:p>
            <a:r>
              <a:rPr lang="en-US" dirty="0" smtClean="0">
                <a:solidFill>
                  <a:srgbClr val="FF0000"/>
                </a:solidFill>
              </a:rPr>
              <a:t>Early Development of Accounting in Italy:</a:t>
            </a:r>
            <a:r>
              <a:rPr lang="en-US" dirty="0" smtClean="0"/>
              <a:t> </a:t>
            </a:r>
            <a:r>
              <a:rPr lang="en-US" dirty="0" err="1" smtClean="0"/>
              <a:t>Rymond</a:t>
            </a:r>
            <a:r>
              <a:rPr lang="en-US" dirty="0" smtClean="0"/>
              <a:t> de Rover described it as:</a:t>
            </a:r>
          </a:p>
          <a:p>
            <a:r>
              <a:rPr lang="en-US" dirty="0" smtClean="0"/>
              <a:t> the achievement of the Italian merchants roughly between 1250 and 1400, was </a:t>
            </a:r>
            <a:r>
              <a:rPr lang="en-US" u="sng" dirty="0" smtClean="0"/>
              <a:t>to fuse all these heterogeneous elements into an integrated system of classification </a:t>
            </a:r>
            <a:r>
              <a:rPr lang="en-US" dirty="0" smtClean="0"/>
              <a:t>in which the pigeonholes were called accounts </a:t>
            </a:r>
            <a:r>
              <a:rPr lang="en-US" dirty="0" smtClean="0">
                <a:solidFill>
                  <a:srgbClr val="92D050"/>
                </a:solidFill>
              </a:rPr>
              <a:t>and which rested on the principles of dual entries for all transactions </a:t>
            </a:r>
            <a:r>
              <a:rPr lang="en-US" dirty="0" smtClean="0"/>
              <a:t>, however balancing the books  was not a primary objective of medieval accounting.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0"/>
            <a:ext cx="8229600" cy="457200"/>
          </a:xfrm>
        </p:spPr>
        <p:txBody>
          <a:bodyPr>
            <a:normAutofit fontScale="90000"/>
          </a:bodyPr>
          <a:lstStyle/>
          <a:p>
            <a:r>
              <a:rPr lang="en-US" b="1" dirty="0" smtClean="0"/>
              <a:t>Italian Book-keeping..Continued</a:t>
            </a:r>
            <a:endParaRPr lang="en-US" dirty="0" smtClean="0"/>
          </a:p>
        </p:txBody>
      </p:sp>
      <p:sp>
        <p:nvSpPr>
          <p:cNvPr id="22531" name="Content Placeholder 2"/>
          <p:cNvSpPr>
            <a:spLocks noGrp="1"/>
          </p:cNvSpPr>
          <p:nvPr>
            <p:ph idx="1"/>
          </p:nvPr>
        </p:nvSpPr>
        <p:spPr>
          <a:xfrm>
            <a:off x="152400" y="533400"/>
            <a:ext cx="8915400" cy="6172200"/>
          </a:xfrm>
        </p:spPr>
        <p:txBody>
          <a:bodyPr>
            <a:noAutofit/>
          </a:bodyPr>
          <a:lstStyle/>
          <a:p>
            <a:pPr>
              <a:buFont typeface="Wingdings" pitchFamily="2" charset="2"/>
              <a:buChar char="v"/>
            </a:pPr>
            <a:r>
              <a:rPr lang="en-US" sz="2800" dirty="0" smtClean="0"/>
              <a:t>On the contrary </a:t>
            </a:r>
            <a:r>
              <a:rPr lang="en-US" sz="2800" u="sng" dirty="0" smtClean="0"/>
              <a:t>in Italy the merchants begun by 1400 to use accounting as a tool of management control</a:t>
            </a:r>
            <a:r>
              <a:rPr lang="en-US" sz="2800" dirty="0" smtClean="0"/>
              <a:t>.</a:t>
            </a:r>
          </a:p>
          <a:p>
            <a:pPr>
              <a:buFont typeface="Wingdings" pitchFamily="2" charset="2"/>
              <a:buChar char="v"/>
            </a:pPr>
            <a:r>
              <a:rPr lang="en-US" sz="2800" dirty="0" smtClean="0">
                <a:solidFill>
                  <a:srgbClr val="92D050"/>
                </a:solidFill>
              </a:rPr>
              <a:t>They developed the rudiments (basics) of cost accounting</a:t>
            </a:r>
            <a:r>
              <a:rPr lang="en-US" sz="2800" dirty="0" smtClean="0"/>
              <a:t>, </a:t>
            </a:r>
          </a:p>
          <a:p>
            <a:pPr>
              <a:buFont typeface="Wingdings" pitchFamily="2" charset="2"/>
              <a:buChar char="v"/>
            </a:pPr>
            <a:r>
              <a:rPr lang="en-US" sz="2800" dirty="0" smtClean="0">
                <a:solidFill>
                  <a:srgbClr val="00B0F0"/>
                </a:solidFill>
              </a:rPr>
              <a:t>introduced reserves and other modes of adjustments, such as accruals and deferred items</a:t>
            </a:r>
            <a:r>
              <a:rPr lang="en-US" sz="2800" dirty="0" smtClean="0"/>
              <a:t>. </a:t>
            </a:r>
          </a:p>
          <a:p>
            <a:pPr marL="0" indent="0">
              <a:buNone/>
            </a:pPr>
            <a:endParaRPr lang="en-US" sz="2800" dirty="0" smtClean="0"/>
          </a:p>
          <a:p>
            <a:pPr>
              <a:buFont typeface="Wingdings" pitchFamily="2" charset="2"/>
              <a:buChar char="v"/>
            </a:pPr>
            <a:r>
              <a:rPr lang="en-US" sz="2800" dirty="0" smtClean="0"/>
              <a:t>They also gave attention to the audit and balance sheets.</a:t>
            </a:r>
          </a:p>
          <a:p>
            <a:pPr marL="0" indent="0">
              <a:buNone/>
            </a:pPr>
            <a:r>
              <a:rPr lang="en-US" sz="2800" dirty="0" smtClean="0"/>
              <a:t> </a:t>
            </a:r>
          </a:p>
          <a:p>
            <a:pPr>
              <a:buFont typeface="Wingdings" pitchFamily="2" charset="2"/>
              <a:buChar char="v"/>
            </a:pPr>
            <a:r>
              <a:rPr lang="en-US" sz="2800" u="sng" dirty="0" smtClean="0"/>
              <a:t>These merchants however made little progress in the analysis of  financial statements.</a:t>
            </a:r>
          </a:p>
          <a:p>
            <a:pPr marL="0" indent="0">
              <a:buNone/>
            </a:pPr>
            <a:endParaRPr lang="en-US" sz="2800" u="sng" dirty="0" smtClean="0"/>
          </a:p>
          <a:p>
            <a:pPr>
              <a:buFont typeface="Wingdings" pitchFamily="2" charset="2"/>
              <a:buChar char="v"/>
            </a:pPr>
            <a:r>
              <a:rPr lang="en-US" sz="2800" dirty="0" smtClean="0"/>
              <a:t>A rudimentary (basic) form of double accounting existed among the ancient Incas in 1577.</a:t>
            </a:r>
          </a:p>
        </p:txBody>
      </p:sp>
      <p:sp>
        <p:nvSpPr>
          <p:cNvPr id="4" name="Slide Number Placeholder 3"/>
          <p:cNvSpPr>
            <a:spLocks noGrp="1"/>
          </p:cNvSpPr>
          <p:nvPr>
            <p:ph type="sldNum" sz="quarter" idx="10"/>
          </p:nvPr>
        </p:nvSpPr>
        <p:spPr/>
        <p:txBody>
          <a:bodyPr/>
          <a:lstStyle/>
          <a:p>
            <a:pPr>
              <a:defRPr/>
            </a:pPr>
            <a:fld id="{EDEDE47D-1BED-4B9B-87A9-645FD0742331}" type="slidenum">
              <a:rPr lang="en-AU" smtClean="0"/>
              <a:pPr>
                <a:defRPr/>
              </a:pPr>
              <a:t>12</a:t>
            </a:fld>
            <a:endParaRPr lang="en-AU">
              <a:latin typeface="Time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0"/>
            <a:ext cx="8229600" cy="762000"/>
          </a:xfrm>
        </p:spPr>
        <p:txBody>
          <a:bodyPr/>
          <a:lstStyle/>
          <a:p>
            <a:r>
              <a:rPr lang="en-US" sz="3600" dirty="0" smtClean="0"/>
              <a:t>1.2.2 Luca </a:t>
            </a:r>
            <a:r>
              <a:rPr lang="en-US" sz="3600" dirty="0" err="1" smtClean="0"/>
              <a:t>Pacioli’s</a:t>
            </a:r>
            <a:r>
              <a:rPr lang="en-US" sz="3600" dirty="0" smtClean="0"/>
              <a:t> Contribution</a:t>
            </a:r>
          </a:p>
        </p:txBody>
      </p:sp>
      <p:sp>
        <p:nvSpPr>
          <p:cNvPr id="23555" name="Content Placeholder 2"/>
          <p:cNvSpPr>
            <a:spLocks noGrp="1"/>
          </p:cNvSpPr>
          <p:nvPr>
            <p:ph idx="1"/>
          </p:nvPr>
        </p:nvSpPr>
        <p:spPr>
          <a:xfrm>
            <a:off x="228600" y="990600"/>
            <a:ext cx="8686800" cy="5638800"/>
          </a:xfrm>
        </p:spPr>
        <p:txBody>
          <a:bodyPr>
            <a:noAutofit/>
          </a:bodyPr>
          <a:lstStyle/>
          <a:p>
            <a:r>
              <a:rPr lang="en-US" sz="3600" dirty="0" smtClean="0"/>
              <a:t>Luca Pacioli, a Franciscan friar is generally associated with the introduction of double-entry book-keeping.</a:t>
            </a:r>
          </a:p>
          <a:p>
            <a:r>
              <a:rPr lang="en-US" dirty="0" smtClean="0">
                <a:solidFill>
                  <a:srgbClr val="00B0F0"/>
                </a:solidFill>
              </a:rPr>
              <a:t>In 1494 he published his book , Summa de Arithmetica, Geometrica, Proportioni et Proportionalita</a:t>
            </a:r>
            <a:r>
              <a:rPr lang="en-US" dirty="0" smtClean="0"/>
              <a:t> which includes two chapters –</a:t>
            </a:r>
            <a:r>
              <a:rPr lang="en-US" dirty="0" smtClean="0">
                <a:solidFill>
                  <a:srgbClr val="FFC000"/>
                </a:solidFill>
              </a:rPr>
              <a:t>De Computis Scripturis , describing double-entry book-keeping</a:t>
            </a:r>
            <a:r>
              <a:rPr lang="en-US" dirty="0" smtClean="0"/>
              <a:t>. </a:t>
            </a:r>
          </a:p>
          <a:p>
            <a:r>
              <a:rPr lang="en-US" u="sng" dirty="0" smtClean="0"/>
              <a:t>He did not invent double entry book-keeping , but described what was practice at that time</a:t>
            </a:r>
            <a:r>
              <a:rPr lang="en-US" dirty="0" smtClean="0"/>
              <a:t>.</a:t>
            </a:r>
          </a:p>
        </p:txBody>
      </p:sp>
      <p:sp>
        <p:nvSpPr>
          <p:cNvPr id="4" name="Slide Number Placeholder 3"/>
          <p:cNvSpPr>
            <a:spLocks noGrp="1"/>
          </p:cNvSpPr>
          <p:nvPr>
            <p:ph type="sldNum" sz="quarter" idx="10"/>
          </p:nvPr>
        </p:nvSpPr>
        <p:spPr/>
        <p:txBody>
          <a:bodyPr/>
          <a:lstStyle/>
          <a:p>
            <a:pPr>
              <a:defRPr/>
            </a:pPr>
            <a:fld id="{20752130-D4C5-4B8E-8AB3-F413E6D47639}" type="slidenum">
              <a:rPr lang="en-AU" smtClean="0"/>
              <a:pPr>
                <a:defRPr/>
              </a:pPr>
              <a:t>13</a:t>
            </a:fld>
            <a:endParaRPr lang="en-AU">
              <a:latin typeface="Time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dirty="0" smtClean="0"/>
              <a:t>1.2.2 Luca </a:t>
            </a:r>
            <a:r>
              <a:rPr lang="en-US" sz="3600" dirty="0" err="1" smtClean="0"/>
              <a:t>Pacioli’s</a:t>
            </a:r>
            <a:r>
              <a:rPr lang="en-US" sz="3600" dirty="0" smtClean="0"/>
              <a:t> Contribution..Cont…</a:t>
            </a:r>
            <a:endParaRPr lang="en-US" sz="3600" dirty="0"/>
          </a:p>
        </p:txBody>
      </p:sp>
      <p:sp>
        <p:nvSpPr>
          <p:cNvPr id="3" name="Content Placeholder 2"/>
          <p:cNvSpPr>
            <a:spLocks noGrp="1"/>
          </p:cNvSpPr>
          <p:nvPr>
            <p:ph idx="1"/>
          </p:nvPr>
        </p:nvSpPr>
        <p:spPr>
          <a:xfrm>
            <a:off x="152400" y="990600"/>
            <a:ext cx="8763000" cy="5638800"/>
          </a:xfrm>
        </p:spPr>
        <p:txBody>
          <a:bodyPr>
            <a:normAutofit lnSpcReduction="10000"/>
          </a:bodyPr>
          <a:lstStyle/>
          <a:p>
            <a:r>
              <a:rPr lang="en-US" dirty="0" smtClean="0"/>
              <a:t> </a:t>
            </a:r>
            <a:r>
              <a:rPr lang="en-US" dirty="0" smtClean="0">
                <a:solidFill>
                  <a:srgbClr val="0070C0"/>
                </a:solidFill>
              </a:rPr>
              <a:t>He state that the purpose of book-keeping was  “to give the trader without delay information as to his assets and liabilities”</a:t>
            </a:r>
            <a:r>
              <a:rPr lang="en-US" dirty="0" smtClean="0"/>
              <a:t>.</a:t>
            </a:r>
          </a:p>
          <a:p>
            <a:r>
              <a:rPr lang="en-US" dirty="0" smtClean="0"/>
              <a:t> Debit(</a:t>
            </a:r>
            <a:r>
              <a:rPr lang="en-US" dirty="0" err="1" smtClean="0"/>
              <a:t>adebeo</a:t>
            </a:r>
            <a:r>
              <a:rPr lang="en-US" dirty="0" smtClean="0"/>
              <a:t>) and Credit (</a:t>
            </a:r>
            <a:r>
              <a:rPr lang="en-US" dirty="0" err="1" smtClean="0"/>
              <a:t>credito</a:t>
            </a:r>
            <a:r>
              <a:rPr lang="en-US" dirty="0" smtClean="0"/>
              <a:t>) were used for the entries to secure a double entry. </a:t>
            </a:r>
          </a:p>
          <a:p>
            <a:r>
              <a:rPr lang="en-US" dirty="0" smtClean="0"/>
              <a:t>He said, ‘All entries have to be double entries , that is if you make one creditor , you must make someone debtor.</a:t>
            </a:r>
          </a:p>
          <a:p>
            <a:r>
              <a:rPr lang="en-US" dirty="0" smtClean="0"/>
              <a:t> Three books are used :1. a memorandum, 2. a journal  and 3. a ledger. The entries are quite descriptive</a:t>
            </a:r>
            <a:r>
              <a:rPr lang="en-US" sz="2400" dirty="0" smtClean="0"/>
              <a:t>.</a:t>
            </a:r>
            <a:r>
              <a:rPr lang="en-US" sz="1800" dirty="0" smtClean="0"/>
              <a:t> </a:t>
            </a:r>
            <a:endParaRPr lang="en-US" sz="2400"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0"/>
            <a:ext cx="8229600" cy="762000"/>
          </a:xfrm>
        </p:spPr>
        <p:txBody>
          <a:bodyPr/>
          <a:lstStyle/>
          <a:p>
            <a:r>
              <a:rPr lang="en-US" sz="3200" dirty="0" smtClean="0"/>
              <a:t>Luca </a:t>
            </a:r>
            <a:r>
              <a:rPr lang="en-US" sz="3200" dirty="0" err="1" smtClean="0"/>
              <a:t>Pacioli’s</a:t>
            </a:r>
            <a:r>
              <a:rPr lang="en-US" sz="3200" dirty="0" smtClean="0"/>
              <a:t> Contribution (continued)</a:t>
            </a:r>
          </a:p>
        </p:txBody>
      </p:sp>
      <p:sp>
        <p:nvSpPr>
          <p:cNvPr id="3" name="Content Placeholder 2"/>
          <p:cNvSpPr>
            <a:spLocks noGrp="1"/>
          </p:cNvSpPr>
          <p:nvPr>
            <p:ph idx="1"/>
          </p:nvPr>
        </p:nvSpPr>
        <p:spPr>
          <a:xfrm>
            <a:off x="228600" y="762000"/>
            <a:ext cx="8763000" cy="5867400"/>
          </a:xfrm>
        </p:spPr>
        <p:txBody>
          <a:bodyPr>
            <a:noAutofit/>
          </a:bodyPr>
          <a:lstStyle/>
          <a:p>
            <a:pPr>
              <a:buNone/>
              <a:defRPr/>
            </a:pPr>
            <a:r>
              <a:rPr lang="en-US" sz="2800" dirty="0" smtClean="0"/>
              <a:t>Pacioli suggested that the following should be recorded.</a:t>
            </a:r>
          </a:p>
          <a:p>
            <a:pPr marL="514350" indent="-514350">
              <a:buFont typeface="+mj-lt"/>
              <a:buAutoNum type="arabicPeriod"/>
              <a:defRPr/>
            </a:pPr>
            <a:r>
              <a:rPr lang="en-US" sz="2800" dirty="0" smtClean="0"/>
              <a:t>Name of the buyer and seller </a:t>
            </a:r>
          </a:p>
          <a:p>
            <a:pPr marL="514350" indent="-514350">
              <a:buFont typeface="+mj-lt"/>
              <a:buAutoNum type="arabicPeriod"/>
              <a:defRPr/>
            </a:pPr>
            <a:r>
              <a:rPr lang="en-US" sz="2800" dirty="0" smtClean="0"/>
              <a:t> the description of the goods with its weight, size or measurement </a:t>
            </a:r>
          </a:p>
          <a:p>
            <a:pPr marL="514350" indent="-514350">
              <a:buFont typeface="+mj-lt"/>
              <a:buAutoNum type="arabicPeriod"/>
              <a:defRPr/>
            </a:pPr>
            <a:r>
              <a:rPr lang="en-US" sz="2800" dirty="0" smtClean="0"/>
              <a:t>Price </a:t>
            </a:r>
          </a:p>
          <a:p>
            <a:pPr marL="514350" indent="-514350">
              <a:buFont typeface="+mj-lt"/>
              <a:buAutoNum type="arabicPeriod"/>
              <a:defRPr/>
            </a:pPr>
            <a:r>
              <a:rPr lang="en-US" sz="2800" dirty="0" smtClean="0"/>
              <a:t>Terms of payment</a:t>
            </a:r>
          </a:p>
          <a:p>
            <a:pPr marL="514350" indent="-514350">
              <a:buFont typeface="+mj-lt"/>
              <a:buAutoNum type="arabicPeriod"/>
              <a:defRPr/>
            </a:pPr>
            <a:r>
              <a:rPr lang="en-US" sz="2800" dirty="0" smtClean="0"/>
              <a:t> Whenever cash is received or disbursed the record of the kind of currency or its converted value should be shown. </a:t>
            </a:r>
          </a:p>
          <a:p>
            <a:pPr marL="514350" indent="-514350">
              <a:buFont typeface="+mj-lt"/>
              <a:buAutoNum type="arabicPeriod"/>
              <a:defRPr/>
            </a:pPr>
            <a:r>
              <a:rPr lang="en-US" sz="2800" dirty="0" smtClean="0"/>
              <a:t>Computation of periodic profit and closing of books. </a:t>
            </a:r>
            <a:r>
              <a:rPr lang="en-US" sz="2800" dirty="0" smtClean="0">
                <a:solidFill>
                  <a:srgbClr val="FFC000"/>
                </a:solidFill>
              </a:rPr>
              <a:t>It is always good to close the books each year especially if you are in a partnership business. </a:t>
            </a:r>
            <a:endParaRPr lang="en-US" sz="4000" dirty="0">
              <a:solidFill>
                <a:srgbClr val="FFC000"/>
              </a:solidFill>
            </a:endParaRPr>
          </a:p>
        </p:txBody>
      </p:sp>
      <p:sp>
        <p:nvSpPr>
          <p:cNvPr id="4" name="Slide Number Placeholder 3"/>
          <p:cNvSpPr>
            <a:spLocks noGrp="1"/>
          </p:cNvSpPr>
          <p:nvPr>
            <p:ph type="sldNum" sz="quarter" idx="10"/>
          </p:nvPr>
        </p:nvSpPr>
        <p:spPr/>
        <p:txBody>
          <a:bodyPr/>
          <a:lstStyle/>
          <a:p>
            <a:pPr>
              <a:defRPr/>
            </a:pPr>
            <a:fld id="{F6A7992A-9A40-4807-BD8F-4D8430F6917E}" type="slidenum">
              <a:rPr lang="en-AU" smtClean="0"/>
              <a:pPr>
                <a:defRPr/>
              </a:pPr>
              <a:t>15</a:t>
            </a:fld>
            <a:endParaRPr lang="en-AU">
              <a:latin typeface="Time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title"/>
          </p:nvPr>
        </p:nvSpPr>
        <p:spPr>
          <a:xfrm>
            <a:off x="381000" y="228600"/>
            <a:ext cx="8382000" cy="762000"/>
          </a:xfrm>
        </p:spPr>
        <p:txBody>
          <a:bodyPr/>
          <a:lstStyle/>
          <a:p>
            <a:pPr eaLnBrk="1" hangingPunct="1"/>
            <a:r>
              <a:rPr lang="en-AU" dirty="0" smtClean="0"/>
              <a:t>Origins of double-entry accounting</a:t>
            </a:r>
          </a:p>
        </p:txBody>
      </p:sp>
      <p:sp>
        <p:nvSpPr>
          <p:cNvPr id="13315" name="Rectangle 7"/>
          <p:cNvSpPr>
            <a:spLocks noGrp="1" noChangeArrowheads="1"/>
          </p:cNvSpPr>
          <p:nvPr>
            <p:ph type="body" idx="1"/>
          </p:nvPr>
        </p:nvSpPr>
        <p:spPr>
          <a:xfrm>
            <a:off x="228600" y="1295400"/>
            <a:ext cx="8763000" cy="5562600"/>
          </a:xfrm>
        </p:spPr>
        <p:txBody>
          <a:bodyPr>
            <a:noAutofit/>
          </a:bodyPr>
          <a:lstStyle/>
          <a:p>
            <a:pPr eaLnBrk="1" hangingPunct="1">
              <a:lnSpc>
                <a:spcPct val="90000"/>
              </a:lnSpc>
              <a:buFont typeface="Wingdings" pitchFamily="2" charset="2"/>
              <a:buChar char="§"/>
            </a:pPr>
            <a:r>
              <a:rPr lang="en-US" sz="2800" dirty="0" smtClean="0"/>
              <a:t>Also known as ‘Italian bookkeeping’ because it was promulgated (spread / Circulated)  by Italian traders.</a:t>
            </a:r>
          </a:p>
          <a:p>
            <a:pPr eaLnBrk="1" hangingPunct="1">
              <a:lnSpc>
                <a:spcPct val="90000"/>
              </a:lnSpc>
              <a:buFont typeface="Wingdings" pitchFamily="2" charset="2"/>
              <a:buChar char="§"/>
            </a:pPr>
            <a:r>
              <a:rPr lang="en-US" sz="2800" dirty="0" smtClean="0"/>
              <a:t>First-known double-entry accounting books are those of Massari of Genoa in 1340</a:t>
            </a:r>
          </a:p>
          <a:p>
            <a:pPr eaLnBrk="1" hangingPunct="1">
              <a:lnSpc>
                <a:spcPct val="90000"/>
              </a:lnSpc>
              <a:buFont typeface="Wingdings" pitchFamily="2" charset="2"/>
              <a:buChar char="§"/>
            </a:pPr>
            <a:r>
              <a:rPr lang="en-US" sz="2800" dirty="0" smtClean="0"/>
              <a:t>Luca Pacioli, a Franciscan friar, is credited with introducing double-entry bookkeeping because  of his  first published discussion on the topic (1494), in which:</a:t>
            </a:r>
          </a:p>
          <a:p>
            <a:pPr lvl="1" eaLnBrk="1" hangingPunct="1">
              <a:lnSpc>
                <a:spcPct val="90000"/>
              </a:lnSpc>
              <a:buFont typeface="Wingdings" pitchFamily="2" charset="2"/>
              <a:buChar char="§"/>
            </a:pPr>
            <a:r>
              <a:rPr lang="en-US" dirty="0" smtClean="0"/>
              <a:t>he described the use of debits and credits to secure a double entry</a:t>
            </a:r>
          </a:p>
          <a:p>
            <a:pPr lvl="1" eaLnBrk="1" hangingPunct="1">
              <a:lnSpc>
                <a:spcPct val="90000"/>
              </a:lnSpc>
              <a:buFont typeface="Wingdings" pitchFamily="2" charset="2"/>
              <a:buChar char="§"/>
            </a:pPr>
            <a:r>
              <a:rPr lang="en-US" dirty="0" smtClean="0"/>
              <a:t>he advised the computation of a periodic profit and the closing of the books .     </a:t>
            </a:r>
            <a:endParaRPr lang="en-AU" dirty="0" smtClean="0"/>
          </a:p>
        </p:txBody>
      </p:sp>
      <p:sp>
        <p:nvSpPr>
          <p:cNvPr id="4" name="Slide Number Placeholder 3"/>
          <p:cNvSpPr>
            <a:spLocks noGrp="1"/>
          </p:cNvSpPr>
          <p:nvPr>
            <p:ph type="sldNum" sz="quarter" idx="10"/>
          </p:nvPr>
        </p:nvSpPr>
        <p:spPr/>
        <p:txBody>
          <a:bodyPr/>
          <a:lstStyle/>
          <a:p>
            <a:pPr>
              <a:defRPr/>
            </a:pPr>
            <a:fld id="{F8BEE84E-F3AB-498A-BAFE-4F4E8A20DB05}" type="slidenum">
              <a:rPr lang="en-AU" smtClean="0"/>
              <a:pPr>
                <a:defRPr/>
              </a:pPr>
              <a:t>16</a:t>
            </a:fld>
            <a:endParaRPr lang="en-AU">
              <a:latin typeface="Times"/>
            </a:endParaRPr>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43000"/>
          </a:xfrm>
        </p:spPr>
        <p:txBody>
          <a:bodyPr>
            <a:noAutofit/>
          </a:bodyPr>
          <a:lstStyle/>
          <a:p>
            <a:r>
              <a:rPr lang="en-US" sz="3600" b="1" dirty="0" smtClean="0"/>
              <a:t>1.2.3 Development of the  double entry book-keeping</a:t>
            </a:r>
          </a:p>
        </p:txBody>
      </p:sp>
      <p:sp>
        <p:nvSpPr>
          <p:cNvPr id="14339" name="Content Placeholder 2"/>
          <p:cNvSpPr>
            <a:spLocks noGrp="1"/>
          </p:cNvSpPr>
          <p:nvPr>
            <p:ph idx="1"/>
          </p:nvPr>
        </p:nvSpPr>
        <p:spPr>
          <a:xfrm>
            <a:off x="457200" y="1219200"/>
            <a:ext cx="8229600" cy="5410200"/>
          </a:xfrm>
        </p:spPr>
        <p:txBody>
          <a:bodyPr>
            <a:normAutofit/>
          </a:bodyPr>
          <a:lstStyle/>
          <a:p>
            <a:r>
              <a:rPr lang="en-US" sz="4800" dirty="0" smtClean="0"/>
              <a:t>The ‘Italian method’ spread throughout the Europe in the 16</a:t>
            </a:r>
            <a:r>
              <a:rPr lang="en-US" sz="4800" baseline="30000" dirty="0" smtClean="0"/>
              <a:t>th</a:t>
            </a:r>
            <a:r>
              <a:rPr lang="en-US" sz="4800" dirty="0" smtClean="0"/>
              <a:t> and 17</a:t>
            </a:r>
            <a:r>
              <a:rPr lang="en-US" sz="4800" baseline="30000" dirty="0" smtClean="0"/>
              <a:t>th</a:t>
            </a:r>
            <a:r>
              <a:rPr lang="en-US" sz="4800" dirty="0" smtClean="0"/>
              <a:t> centuries</a:t>
            </a:r>
          </a:p>
          <a:p>
            <a:r>
              <a:rPr lang="en-US" sz="4800" dirty="0" smtClean="0"/>
              <a:t> </a:t>
            </a:r>
            <a:r>
              <a:rPr lang="en-US" sz="4800" dirty="0" smtClean="0">
                <a:solidFill>
                  <a:srgbClr val="00B050"/>
                </a:solidFill>
              </a:rPr>
              <a:t>acquiring new characteristics and developments</a:t>
            </a:r>
            <a:r>
              <a:rPr lang="en-US" sz="4800" dirty="0" smtClean="0"/>
              <a:t> , to become what is known the double entry model.</a:t>
            </a:r>
            <a:r>
              <a:rPr lang="en-US" dirty="0" smtClean="0"/>
              <a:t> </a:t>
            </a:r>
            <a:endParaRPr lang="en-US" sz="4000" dirty="0" smtClean="0"/>
          </a:p>
        </p:txBody>
      </p:sp>
      <p:sp>
        <p:nvSpPr>
          <p:cNvPr id="4" name="Slide Number Placeholder 3"/>
          <p:cNvSpPr>
            <a:spLocks noGrp="1"/>
          </p:cNvSpPr>
          <p:nvPr>
            <p:ph type="sldNum" sz="quarter" idx="10"/>
          </p:nvPr>
        </p:nvSpPr>
        <p:spPr/>
        <p:txBody>
          <a:bodyPr/>
          <a:lstStyle/>
          <a:p>
            <a:pPr>
              <a:defRPr/>
            </a:pPr>
            <a:fld id="{DDBA18A2-EC67-4E32-BD40-34488D1C5B1E}" type="slidenum">
              <a:rPr lang="en-AU" smtClean="0"/>
              <a:pPr>
                <a:defRPr/>
              </a:pPr>
              <a:t>17</a:t>
            </a:fld>
            <a:endParaRPr lang="en-AU">
              <a:latin typeface="Time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7772400" cy="609600"/>
          </a:xfrm>
        </p:spPr>
        <p:txBody>
          <a:bodyPr>
            <a:normAutofit fontScale="90000"/>
          </a:bodyPr>
          <a:lstStyle/>
          <a:p>
            <a:pPr eaLnBrk="1" hangingPunct="1"/>
            <a:r>
              <a:rPr lang="en-AU" b="1" dirty="0" smtClean="0"/>
              <a:t>Cushing’s 11 developments </a:t>
            </a:r>
          </a:p>
        </p:txBody>
      </p:sp>
      <p:sp>
        <p:nvSpPr>
          <p:cNvPr id="15363" name="Rectangle 3"/>
          <p:cNvSpPr>
            <a:spLocks noGrp="1" noChangeArrowheads="1"/>
          </p:cNvSpPr>
          <p:nvPr>
            <p:ph type="body" idx="1"/>
          </p:nvPr>
        </p:nvSpPr>
        <p:spPr>
          <a:xfrm>
            <a:off x="152400" y="533400"/>
            <a:ext cx="8991600" cy="6172200"/>
          </a:xfrm>
        </p:spPr>
        <p:txBody>
          <a:bodyPr>
            <a:noAutofit/>
          </a:bodyPr>
          <a:lstStyle/>
          <a:p>
            <a:pPr marL="457200" indent="-457200" eaLnBrk="1" hangingPunct="1">
              <a:lnSpc>
                <a:spcPct val="90000"/>
              </a:lnSpc>
              <a:buFont typeface="Wingdings" pitchFamily="2" charset="2"/>
              <a:buChar char="Ø"/>
            </a:pPr>
            <a:r>
              <a:rPr lang="en-US" dirty="0" smtClean="0">
                <a:solidFill>
                  <a:srgbClr val="FF0000"/>
                </a:solidFill>
              </a:rPr>
              <a:t>To show that the double entry model has evolved in ways that closely resemble the description of normal science , Cushing outlined a series of 11 developments.</a:t>
            </a:r>
            <a:r>
              <a:rPr lang="en-US" sz="2800" dirty="0" smtClean="0"/>
              <a:t> </a:t>
            </a:r>
          </a:p>
          <a:p>
            <a:pPr marL="457200" indent="-457200" eaLnBrk="1" hangingPunct="1">
              <a:lnSpc>
                <a:spcPct val="90000"/>
              </a:lnSpc>
              <a:buFontTx/>
              <a:buNone/>
            </a:pPr>
            <a:r>
              <a:rPr lang="en-US" sz="2800" dirty="0" smtClean="0"/>
              <a:t>They are as follows.</a:t>
            </a:r>
          </a:p>
          <a:p>
            <a:pPr marL="514350" indent="-514350" eaLnBrk="1" hangingPunct="1">
              <a:lnSpc>
                <a:spcPct val="90000"/>
              </a:lnSpc>
              <a:buFontTx/>
              <a:buAutoNum type="arabicPeriod"/>
            </a:pPr>
            <a:r>
              <a:rPr lang="en-US" sz="2800" dirty="0" smtClean="0"/>
              <a:t>Introduction of specific journals (for the recording of different types of transactions,</a:t>
            </a:r>
          </a:p>
          <a:p>
            <a:pPr marL="514350" indent="-514350" eaLnBrk="1" hangingPunct="1">
              <a:lnSpc>
                <a:spcPct val="90000"/>
              </a:lnSpc>
              <a:buFont typeface="Wingdings" pitchFamily="2" charset="2"/>
              <a:buChar char="v"/>
            </a:pPr>
            <a:r>
              <a:rPr lang="en-US" sz="2800" dirty="0" smtClean="0"/>
              <a:t> according to ‘</a:t>
            </a:r>
            <a:r>
              <a:rPr lang="en-US" sz="2800" dirty="0" err="1" smtClean="0"/>
              <a:t>Yame</a:t>
            </a:r>
            <a:r>
              <a:rPr lang="en-US" sz="2800" dirty="0" smtClean="0"/>
              <a:t>’ this involved specialized subsidiary books for recording </a:t>
            </a:r>
            <a:r>
              <a:rPr lang="en-US" sz="2800" dirty="0" smtClean="0">
                <a:solidFill>
                  <a:srgbClr val="92D050"/>
                </a:solidFill>
              </a:rPr>
              <a:t>cash transactions</a:t>
            </a:r>
            <a:r>
              <a:rPr lang="en-US" sz="2800" dirty="0" smtClean="0"/>
              <a:t>, </a:t>
            </a:r>
            <a:r>
              <a:rPr lang="en-US" sz="2800" dirty="0" smtClean="0">
                <a:solidFill>
                  <a:srgbClr val="7030A0"/>
                </a:solidFill>
              </a:rPr>
              <a:t>bills transactions </a:t>
            </a:r>
            <a:r>
              <a:rPr lang="en-US" sz="2800" dirty="0" smtClean="0"/>
              <a:t>or </a:t>
            </a:r>
            <a:r>
              <a:rPr lang="en-US" sz="2800" dirty="0" smtClean="0">
                <a:solidFill>
                  <a:srgbClr val="FFC000"/>
                </a:solidFill>
              </a:rPr>
              <a:t>particular types of expenditures</a:t>
            </a:r>
            <a:r>
              <a:rPr lang="en-US" sz="2800" dirty="0" smtClean="0"/>
              <a:t>)</a:t>
            </a:r>
          </a:p>
        </p:txBody>
      </p:sp>
      <p:sp>
        <p:nvSpPr>
          <p:cNvPr id="4" name="Slide Number Placeholder 3"/>
          <p:cNvSpPr>
            <a:spLocks noGrp="1"/>
          </p:cNvSpPr>
          <p:nvPr>
            <p:ph type="sldNum" sz="quarter" idx="10"/>
          </p:nvPr>
        </p:nvSpPr>
        <p:spPr/>
        <p:txBody>
          <a:bodyPr/>
          <a:lstStyle/>
          <a:p>
            <a:pPr>
              <a:defRPr/>
            </a:pPr>
            <a:fld id="{71F8F8C4-3B00-471F-9CEC-2868ED5F8A61}" type="slidenum">
              <a:rPr lang="en-AU" smtClean="0"/>
              <a:pPr>
                <a:defRPr/>
              </a:pPr>
              <a:t>18</a:t>
            </a:fld>
            <a:endParaRPr lang="en-AU">
              <a:latin typeface="Time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endParaRPr lang="en-US" dirty="0"/>
          </a:p>
        </p:txBody>
      </p:sp>
      <p:sp>
        <p:nvSpPr>
          <p:cNvPr id="3" name="Content Placeholder 2"/>
          <p:cNvSpPr>
            <a:spLocks noGrp="1"/>
          </p:cNvSpPr>
          <p:nvPr>
            <p:ph idx="1"/>
          </p:nvPr>
        </p:nvSpPr>
        <p:spPr>
          <a:xfrm>
            <a:off x="457200" y="990600"/>
            <a:ext cx="8229600" cy="5638800"/>
          </a:xfrm>
        </p:spPr>
        <p:txBody>
          <a:bodyPr/>
          <a:lstStyle/>
          <a:p>
            <a:pPr>
              <a:buNone/>
            </a:pPr>
            <a:r>
              <a:rPr lang="en-US" b="1" dirty="0" smtClean="0"/>
              <a:t>2.	Periodic financial statements, </a:t>
            </a:r>
          </a:p>
          <a:p>
            <a:r>
              <a:rPr lang="en-US" sz="4800" b="1" dirty="0" smtClean="0">
                <a:solidFill>
                  <a:srgbClr val="FFC000"/>
                </a:solidFill>
              </a:rPr>
              <a:t>personification of all accounts and transactions</a:t>
            </a:r>
            <a:r>
              <a:rPr lang="en-US" sz="4800" b="1" dirty="0" smtClean="0">
                <a:solidFill>
                  <a:srgbClr val="00B0F0"/>
                </a:solidFill>
              </a:rPr>
              <a:t> in an effort to rationalize debit and credit rules that were applied to </a:t>
            </a:r>
            <a:r>
              <a:rPr lang="en-US" sz="4800" b="1" dirty="0" smtClean="0">
                <a:solidFill>
                  <a:srgbClr val="FFC000"/>
                </a:solidFill>
              </a:rPr>
              <a:t>impersonal</a:t>
            </a:r>
            <a:r>
              <a:rPr lang="en-US" sz="4800" b="1" dirty="0" smtClean="0">
                <a:solidFill>
                  <a:srgbClr val="00B0F0"/>
                </a:solidFill>
              </a:rPr>
              <a:t> and </a:t>
            </a:r>
            <a:r>
              <a:rPr lang="en-US" sz="4800" b="1" dirty="0" smtClean="0">
                <a:solidFill>
                  <a:srgbClr val="C00000"/>
                </a:solidFill>
              </a:rPr>
              <a:t>abstract accounts.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838200"/>
          </a:xfrm>
        </p:spPr>
        <p:txBody>
          <a:bodyPr/>
          <a:lstStyle/>
          <a:p>
            <a:r>
              <a:rPr lang="en-US" dirty="0" smtClean="0"/>
              <a:t>1.1 Introduction</a:t>
            </a:r>
          </a:p>
        </p:txBody>
      </p:sp>
      <p:sp>
        <p:nvSpPr>
          <p:cNvPr id="14339" name="Content Placeholder 2"/>
          <p:cNvSpPr>
            <a:spLocks noGrp="1"/>
          </p:cNvSpPr>
          <p:nvPr>
            <p:ph idx="1"/>
          </p:nvPr>
        </p:nvSpPr>
        <p:spPr>
          <a:xfrm>
            <a:off x="152400" y="762000"/>
            <a:ext cx="8534400" cy="5791200"/>
          </a:xfrm>
        </p:spPr>
        <p:txBody>
          <a:bodyPr/>
          <a:lstStyle/>
          <a:p>
            <a:pPr>
              <a:buFont typeface="Wingdings" pitchFamily="2" charset="2"/>
              <a:buChar char="v"/>
            </a:pPr>
            <a:r>
              <a:rPr lang="en-US" sz="3600" dirty="0" smtClean="0">
                <a:solidFill>
                  <a:srgbClr val="FFC000"/>
                </a:solidFill>
              </a:rPr>
              <a:t>Why history of the development of Accounting is important?</a:t>
            </a:r>
          </a:p>
          <a:p>
            <a:pPr>
              <a:buFont typeface="Wingdings" pitchFamily="2" charset="2"/>
              <a:buChar char="v"/>
            </a:pPr>
            <a:r>
              <a:rPr lang="en-US" sz="3600" dirty="0" smtClean="0"/>
              <a:t>History of the development of Accounting is important to an:</a:t>
            </a:r>
          </a:p>
          <a:p>
            <a:pPr>
              <a:buNone/>
            </a:pPr>
            <a:r>
              <a:rPr lang="en-US" sz="3600" dirty="0" smtClean="0"/>
              <a:t>1- understanding and</a:t>
            </a:r>
          </a:p>
          <a:p>
            <a:pPr>
              <a:buNone/>
            </a:pPr>
            <a:r>
              <a:rPr lang="en-US" sz="3600" dirty="0" smtClean="0"/>
              <a:t>2- appreciation of </a:t>
            </a:r>
            <a:r>
              <a:rPr lang="en-US" sz="3600" dirty="0" smtClean="0">
                <a:solidFill>
                  <a:srgbClr val="00B0F0"/>
                </a:solidFill>
              </a:rPr>
              <a:t>present </a:t>
            </a:r>
            <a:r>
              <a:rPr lang="en-US" sz="3600" dirty="0" smtClean="0"/>
              <a:t>and </a:t>
            </a:r>
            <a:r>
              <a:rPr lang="en-US" sz="3600" dirty="0" smtClean="0">
                <a:solidFill>
                  <a:srgbClr val="00B0F0"/>
                </a:solidFill>
              </a:rPr>
              <a:t>future practices</a:t>
            </a:r>
            <a:r>
              <a:rPr lang="en-US" sz="3600" dirty="0" smtClean="0"/>
              <a:t>, as well as of the </a:t>
            </a:r>
            <a:r>
              <a:rPr lang="en-US" sz="3600" dirty="0" smtClean="0">
                <a:solidFill>
                  <a:srgbClr val="00B0F0"/>
                </a:solidFill>
              </a:rPr>
              <a:t>institutional structure </a:t>
            </a:r>
            <a:r>
              <a:rPr lang="en-US" sz="3600" dirty="0" smtClean="0"/>
              <a:t>of the discipline.</a:t>
            </a:r>
          </a:p>
          <a:p>
            <a:endParaRPr lang="en-US" dirty="0" smtClean="0"/>
          </a:p>
        </p:txBody>
      </p:sp>
      <p:sp>
        <p:nvSpPr>
          <p:cNvPr id="4" name="Slide Number Placeholder 3"/>
          <p:cNvSpPr>
            <a:spLocks noGrp="1"/>
          </p:cNvSpPr>
          <p:nvPr>
            <p:ph type="sldNum" sz="quarter" idx="10"/>
          </p:nvPr>
        </p:nvSpPr>
        <p:spPr/>
        <p:txBody>
          <a:bodyPr/>
          <a:lstStyle/>
          <a:p>
            <a:pPr>
              <a:defRPr/>
            </a:pPr>
            <a:fld id="{A8D6D410-50B3-4927-9084-EECBCEDF9E78}" type="slidenum">
              <a:rPr lang="en-AU" smtClean="0"/>
              <a:pPr>
                <a:defRPr/>
              </a:pPr>
              <a:t>2</a:t>
            </a:fld>
            <a:endParaRPr lang="en-AU">
              <a:latin typeface="Time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AU" dirty="0" smtClean="0"/>
              <a:t>Cushing’s 11 developments </a:t>
            </a:r>
            <a:endParaRPr lang="en-US" dirty="0"/>
          </a:p>
        </p:txBody>
      </p:sp>
      <p:sp>
        <p:nvSpPr>
          <p:cNvPr id="3" name="Content Placeholder 2"/>
          <p:cNvSpPr>
            <a:spLocks noGrp="1"/>
          </p:cNvSpPr>
          <p:nvPr>
            <p:ph idx="1"/>
          </p:nvPr>
        </p:nvSpPr>
        <p:spPr>
          <a:xfrm>
            <a:off x="228600" y="990600"/>
            <a:ext cx="8763000" cy="5715000"/>
          </a:xfrm>
        </p:spPr>
        <p:txBody>
          <a:bodyPr>
            <a:normAutofit/>
          </a:bodyPr>
          <a:lstStyle/>
          <a:p>
            <a:pPr marL="457200" indent="-457200">
              <a:lnSpc>
                <a:spcPct val="90000"/>
              </a:lnSpc>
              <a:buNone/>
            </a:pPr>
            <a:r>
              <a:rPr lang="en-US" sz="4400" b="1" dirty="0" smtClean="0"/>
              <a:t>3.</a:t>
            </a:r>
            <a:r>
              <a:rPr lang="en-US" b="1" dirty="0" smtClean="0"/>
              <a:t>	</a:t>
            </a:r>
            <a:r>
              <a:rPr lang="en-US" sz="4800" dirty="0" smtClean="0"/>
              <a:t>Double-entry system extended to other types of organizations, e.g. monasteries and the State.</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endParaRPr lang="en-US" dirty="0"/>
          </a:p>
        </p:txBody>
      </p:sp>
      <p:sp>
        <p:nvSpPr>
          <p:cNvPr id="3" name="Content Placeholder 2"/>
          <p:cNvSpPr>
            <a:spLocks noGrp="1"/>
          </p:cNvSpPr>
          <p:nvPr>
            <p:ph idx="1"/>
          </p:nvPr>
        </p:nvSpPr>
        <p:spPr>
          <a:xfrm>
            <a:off x="228600" y="685800"/>
            <a:ext cx="8686800" cy="6019800"/>
          </a:xfrm>
        </p:spPr>
        <p:txBody>
          <a:bodyPr>
            <a:normAutofit lnSpcReduction="10000"/>
          </a:bodyPr>
          <a:lstStyle/>
          <a:p>
            <a:pPr marL="457200" indent="-457200">
              <a:lnSpc>
                <a:spcPct val="90000"/>
              </a:lnSpc>
              <a:buFontTx/>
              <a:buAutoNum type="arabicPeriod" startAt="4"/>
            </a:pPr>
            <a:r>
              <a:rPr lang="en-US" dirty="0" smtClean="0"/>
              <a:t>17</a:t>
            </a:r>
            <a:r>
              <a:rPr lang="en-US" baseline="30000" dirty="0" smtClean="0"/>
              <a:t>th</a:t>
            </a:r>
            <a:r>
              <a:rPr lang="en-US" dirty="0" smtClean="0"/>
              <a:t> century witnessed </a:t>
            </a:r>
            <a:r>
              <a:rPr lang="en-US" b="1" dirty="0" smtClean="0">
                <a:solidFill>
                  <a:srgbClr val="00B050"/>
                </a:solidFill>
              </a:rPr>
              <a:t>‘Separate inventory accounts’</a:t>
            </a:r>
            <a:r>
              <a:rPr lang="en-US" dirty="0" smtClean="0"/>
              <a:t> for different types of goods. e.g.</a:t>
            </a:r>
          </a:p>
          <a:p>
            <a:pPr marL="457200" indent="-457200">
              <a:lnSpc>
                <a:spcPct val="90000"/>
              </a:lnSpc>
              <a:buFont typeface="Wingdings" pitchFamily="2" charset="2"/>
              <a:buChar char="v"/>
            </a:pPr>
            <a:r>
              <a:rPr lang="en-US" dirty="0" smtClean="0"/>
              <a:t> </a:t>
            </a:r>
            <a:r>
              <a:rPr lang="en-US" b="1" dirty="0" smtClean="0"/>
              <a:t>inventory for raw material</a:t>
            </a:r>
            <a:r>
              <a:rPr lang="en-US" dirty="0" smtClean="0"/>
              <a:t>, </a:t>
            </a:r>
            <a:r>
              <a:rPr lang="en-US" b="1" dirty="0" smtClean="0"/>
              <a:t>Semi finished goods</a:t>
            </a:r>
            <a:r>
              <a:rPr lang="en-US" dirty="0" smtClean="0"/>
              <a:t>, </a:t>
            </a:r>
            <a:r>
              <a:rPr lang="en-US" b="1" dirty="0" smtClean="0"/>
              <a:t>Finished goods</a:t>
            </a:r>
            <a:r>
              <a:rPr lang="en-US" dirty="0" smtClean="0"/>
              <a:t>, </a:t>
            </a:r>
            <a:r>
              <a:rPr lang="en-US" b="1" dirty="0" smtClean="0">
                <a:solidFill>
                  <a:srgbClr val="00B050"/>
                </a:solidFill>
              </a:rPr>
              <a:t>Perishable goods</a:t>
            </a:r>
            <a:r>
              <a:rPr lang="en-US" dirty="0" smtClean="0"/>
              <a:t>, </a:t>
            </a:r>
            <a:r>
              <a:rPr lang="en-US" b="1" dirty="0" smtClean="0"/>
              <a:t>Stable and long lasting goods</a:t>
            </a:r>
            <a:r>
              <a:rPr lang="en-US" dirty="0" smtClean="0"/>
              <a:t>,</a:t>
            </a:r>
          </a:p>
          <a:p>
            <a:pPr marL="457200" indent="-457200">
              <a:lnSpc>
                <a:spcPct val="90000"/>
              </a:lnSpc>
              <a:buFont typeface="Wingdings" pitchFamily="2" charset="2"/>
              <a:buChar char="v"/>
            </a:pPr>
            <a:r>
              <a:rPr lang="en-US" b="1" dirty="0" smtClean="0">
                <a:solidFill>
                  <a:srgbClr val="FFC000"/>
                </a:solidFill>
              </a:rPr>
              <a:t> goods on consignment accounts</a:t>
            </a:r>
            <a:r>
              <a:rPr lang="en-US" dirty="0" smtClean="0"/>
              <a:t>, </a:t>
            </a:r>
          </a:p>
          <a:p>
            <a:pPr marL="457200" indent="-457200">
              <a:lnSpc>
                <a:spcPct val="90000"/>
              </a:lnSpc>
              <a:buFont typeface="Wingdings" pitchFamily="2" charset="2"/>
              <a:buChar char="v"/>
            </a:pPr>
            <a:r>
              <a:rPr lang="en-US" b="1" dirty="0" smtClean="0"/>
              <a:t>goods in partnership accounts</a:t>
            </a:r>
            <a:r>
              <a:rPr lang="en-US" dirty="0" smtClean="0"/>
              <a:t>, and </a:t>
            </a:r>
          </a:p>
          <a:p>
            <a:pPr marL="457200" indent="-457200">
              <a:lnSpc>
                <a:spcPct val="90000"/>
              </a:lnSpc>
              <a:buFont typeface="Wingdings" pitchFamily="2" charset="2"/>
              <a:buChar char="v"/>
            </a:pPr>
            <a:r>
              <a:rPr lang="en-US" b="1" dirty="0" smtClean="0">
                <a:solidFill>
                  <a:srgbClr val="00B0F0"/>
                </a:solidFill>
              </a:rPr>
              <a:t>voyage accounts</a:t>
            </a:r>
            <a:r>
              <a:rPr lang="en-US" dirty="0" smtClean="0">
                <a:solidFill>
                  <a:srgbClr val="00B0F0"/>
                </a:solidFill>
              </a:rPr>
              <a:t>. </a:t>
            </a:r>
          </a:p>
          <a:p>
            <a:pPr marL="457200" indent="-457200">
              <a:lnSpc>
                <a:spcPct val="90000"/>
              </a:lnSpc>
              <a:buFont typeface="Wingdings" pitchFamily="2" charset="2"/>
              <a:buChar char="v"/>
            </a:pPr>
            <a:r>
              <a:rPr lang="en-US" dirty="0" smtClean="0"/>
              <a:t> </a:t>
            </a:r>
            <a:r>
              <a:rPr lang="en-US" dirty="0" smtClean="0">
                <a:solidFill>
                  <a:srgbClr val="00B050"/>
                </a:solidFill>
              </a:rPr>
              <a:t>There was no single collective trading account </a:t>
            </a:r>
            <a:r>
              <a:rPr lang="en-US" dirty="0" smtClean="0"/>
              <a:t>, in which the results of all buying and selling activities are brought together for a period, preparatory to transfer to the general Profit and loss account.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0"/>
            <a:ext cx="8229600" cy="609600"/>
          </a:xfrm>
        </p:spPr>
        <p:txBody>
          <a:bodyPr>
            <a:normAutofit fontScale="90000"/>
          </a:bodyPr>
          <a:lstStyle/>
          <a:p>
            <a:r>
              <a:rPr lang="en-AU" dirty="0" smtClean="0"/>
              <a:t>Cushing’s 11 developments </a:t>
            </a:r>
            <a:endParaRPr lang="en-US" dirty="0" smtClean="0"/>
          </a:p>
        </p:txBody>
      </p:sp>
      <p:sp>
        <p:nvSpPr>
          <p:cNvPr id="28675" name="Content Placeholder 2"/>
          <p:cNvSpPr>
            <a:spLocks noGrp="1"/>
          </p:cNvSpPr>
          <p:nvPr>
            <p:ph idx="1"/>
          </p:nvPr>
        </p:nvSpPr>
        <p:spPr>
          <a:xfrm>
            <a:off x="0" y="609600"/>
            <a:ext cx="9144000" cy="6096000"/>
          </a:xfrm>
        </p:spPr>
        <p:txBody>
          <a:bodyPr>
            <a:normAutofit/>
          </a:bodyPr>
          <a:lstStyle/>
          <a:p>
            <a:pPr marL="457200" indent="-457200" eaLnBrk="1" hangingPunct="1">
              <a:lnSpc>
                <a:spcPct val="90000"/>
              </a:lnSpc>
              <a:buFontTx/>
              <a:buNone/>
              <a:defRPr/>
            </a:pPr>
            <a:r>
              <a:rPr lang="en-US" sz="3600" dirty="0" smtClean="0"/>
              <a:t>5.</a:t>
            </a:r>
            <a:r>
              <a:rPr lang="en-US" sz="1600" dirty="0" smtClean="0"/>
              <a:t>	</a:t>
            </a:r>
            <a:r>
              <a:rPr lang="en-US" dirty="0" smtClean="0"/>
              <a:t>Beginning with the East- India Company  in the 17</a:t>
            </a:r>
            <a:r>
              <a:rPr lang="en-US" baseline="30000" dirty="0" smtClean="0"/>
              <a:t>th</a:t>
            </a:r>
            <a:r>
              <a:rPr lang="en-US" dirty="0" smtClean="0"/>
              <a:t> Century and continuing with the growth of corporation and following industrial revolution accounting acquired a better status, characterized by:</a:t>
            </a:r>
          </a:p>
          <a:p>
            <a:pPr marL="876300" lvl="1" indent="-419100" eaLnBrk="1" hangingPunct="1">
              <a:lnSpc>
                <a:spcPct val="90000"/>
              </a:lnSpc>
              <a:buFont typeface="Wingdings" pitchFamily="2" charset="2"/>
              <a:buChar char="§"/>
              <a:defRPr/>
            </a:pPr>
            <a:r>
              <a:rPr lang="en-US" sz="3200" b="1" dirty="0" smtClean="0">
                <a:solidFill>
                  <a:srgbClr val="00B050"/>
                </a:solidFill>
              </a:rPr>
              <a:t>need to inform absentee investors</a:t>
            </a:r>
            <a:r>
              <a:rPr lang="en-US" sz="3200" dirty="0" smtClean="0"/>
              <a:t>.</a:t>
            </a:r>
          </a:p>
          <a:p>
            <a:pPr marL="876300" lvl="1" indent="-419100" eaLnBrk="1" hangingPunct="1">
              <a:lnSpc>
                <a:spcPct val="90000"/>
              </a:lnSpc>
              <a:buFont typeface="Wingdings" pitchFamily="2" charset="2"/>
              <a:buChar char="§"/>
              <a:defRPr/>
            </a:pPr>
            <a:r>
              <a:rPr lang="en-US" sz="3200" b="1" dirty="0" smtClean="0"/>
              <a:t>need for auditing</a:t>
            </a:r>
          </a:p>
          <a:p>
            <a:pPr marL="876300" lvl="1" indent="-419100" eaLnBrk="1" hangingPunct="1">
              <a:lnSpc>
                <a:spcPct val="90000"/>
              </a:lnSpc>
              <a:buFont typeface="Wingdings" pitchFamily="2" charset="2"/>
              <a:buChar char="§"/>
              <a:defRPr/>
            </a:pPr>
            <a:r>
              <a:rPr lang="en-US" sz="3200" b="1" dirty="0" smtClean="0">
                <a:solidFill>
                  <a:srgbClr val="FFC000"/>
                </a:solidFill>
              </a:rPr>
              <a:t>need for cost accounting</a:t>
            </a:r>
          </a:p>
          <a:p>
            <a:pPr marL="876300" lvl="1" indent="-419100" eaLnBrk="1" hangingPunct="1">
              <a:lnSpc>
                <a:spcPct val="90000"/>
              </a:lnSpc>
              <a:buFont typeface="Wingdings" pitchFamily="2" charset="2"/>
              <a:buChar char="§"/>
              <a:defRPr/>
            </a:pPr>
            <a:r>
              <a:rPr lang="en-US" sz="3200" b="1" dirty="0" smtClean="0"/>
              <a:t>reliance on concepts of continuity, periodicity and accrual.</a:t>
            </a:r>
          </a:p>
          <a:p>
            <a:pPr>
              <a:defRPr/>
            </a:pPr>
            <a:endParaRPr lang="en-US" sz="4000" dirty="0" smtClean="0"/>
          </a:p>
        </p:txBody>
      </p:sp>
      <p:sp>
        <p:nvSpPr>
          <p:cNvPr id="4" name="Slide Number Placeholder 3"/>
          <p:cNvSpPr>
            <a:spLocks noGrp="1"/>
          </p:cNvSpPr>
          <p:nvPr>
            <p:ph type="sldNum" sz="quarter" idx="10"/>
          </p:nvPr>
        </p:nvSpPr>
        <p:spPr/>
        <p:txBody>
          <a:bodyPr/>
          <a:lstStyle/>
          <a:p>
            <a:pPr>
              <a:defRPr/>
            </a:pPr>
            <a:fld id="{660FA7D1-D596-4138-8280-6A4C26252F9B}" type="slidenum">
              <a:rPr lang="en-AU" smtClean="0"/>
              <a:pPr>
                <a:defRPr/>
              </a:pPr>
              <a:t>22</a:t>
            </a:fld>
            <a:endParaRPr lang="en-AU">
              <a:latin typeface="Time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AU" dirty="0" smtClean="0"/>
              <a:t>Cushing’s 11 developments </a:t>
            </a:r>
            <a:endParaRPr lang="en-US" dirty="0"/>
          </a:p>
        </p:txBody>
      </p:sp>
      <p:sp>
        <p:nvSpPr>
          <p:cNvPr id="3" name="Content Placeholder 2"/>
          <p:cNvSpPr>
            <a:spLocks noGrp="1"/>
          </p:cNvSpPr>
          <p:nvPr>
            <p:ph idx="1"/>
          </p:nvPr>
        </p:nvSpPr>
        <p:spPr>
          <a:xfrm>
            <a:off x="228600" y="685800"/>
            <a:ext cx="8763000" cy="6019800"/>
          </a:xfrm>
        </p:spPr>
        <p:txBody>
          <a:bodyPr>
            <a:normAutofit fontScale="85000" lnSpcReduction="10000"/>
          </a:bodyPr>
          <a:lstStyle/>
          <a:p>
            <a:pPr marL="457200" indent="-457200">
              <a:buAutoNum type="arabicPeriod" startAt="6"/>
              <a:defRPr/>
            </a:pPr>
            <a:r>
              <a:rPr lang="en-US" dirty="0" smtClean="0"/>
              <a:t>Evolution of three methods of treating fixed assets by the 18th century.</a:t>
            </a:r>
          </a:p>
          <a:p>
            <a:pPr marL="457200" indent="-457200">
              <a:buNone/>
              <a:defRPr/>
            </a:pPr>
            <a:r>
              <a:rPr lang="en-US" dirty="0" smtClean="0"/>
              <a:t>      According to ‘</a:t>
            </a:r>
            <a:r>
              <a:rPr lang="en-US" dirty="0" err="1" smtClean="0"/>
              <a:t>Yame</a:t>
            </a:r>
            <a:r>
              <a:rPr lang="en-US" dirty="0" smtClean="0"/>
              <a:t>’ </a:t>
            </a:r>
          </a:p>
          <a:p>
            <a:pPr marL="457200" indent="-457200">
              <a:buFont typeface="Wingdings" pitchFamily="2" charset="2"/>
              <a:buChar char="Ø"/>
              <a:defRPr/>
            </a:pPr>
            <a:r>
              <a:rPr lang="en-US" b="1" u="sng" dirty="0" smtClean="0">
                <a:solidFill>
                  <a:srgbClr val="00B050"/>
                </a:solidFill>
              </a:rPr>
              <a:t>Firs</a:t>
            </a:r>
            <a:r>
              <a:rPr lang="en-US" dirty="0" smtClean="0">
                <a:solidFill>
                  <a:srgbClr val="00B050"/>
                </a:solidFill>
              </a:rPr>
              <a:t>t asset is carried forward at original cost</a:t>
            </a:r>
            <a:r>
              <a:rPr lang="en-US" dirty="0" smtClean="0"/>
              <a:t>, the difference between revenue payments and receipts (</a:t>
            </a:r>
            <a:r>
              <a:rPr lang="en-US" dirty="0" err="1" smtClean="0"/>
              <a:t>e.g</a:t>
            </a:r>
            <a:r>
              <a:rPr lang="en-US" dirty="0" smtClean="0"/>
              <a:t>, house repairs and rent received ) which generally were entered in the asset account, being transferred to the profit and loss account at balancing date.</a:t>
            </a:r>
          </a:p>
          <a:p>
            <a:pPr marL="457200" indent="-457200">
              <a:buFont typeface="Wingdings" pitchFamily="2" charset="2"/>
              <a:buChar char="Ø"/>
              <a:defRPr/>
            </a:pPr>
            <a:r>
              <a:rPr lang="en-US" b="1" dirty="0" smtClean="0">
                <a:solidFill>
                  <a:srgbClr val="00B050"/>
                </a:solidFill>
              </a:rPr>
              <a:t>Second,</a:t>
            </a:r>
            <a:r>
              <a:rPr lang="en-US" dirty="0" smtClean="0"/>
              <a:t> the asset account, containing entries for original outlay and other expenditures and receipts (including receipts from the sales of part of the asset), is closed at balancing date and the difference between total debits and credits is carried as the account balance. </a:t>
            </a:r>
          </a:p>
          <a:p>
            <a:pPr marL="457200" indent="-457200">
              <a:buNone/>
              <a:defRPr/>
            </a:pPr>
            <a:r>
              <a:rPr lang="en-US" dirty="0" smtClean="0"/>
              <a:t>      There is no debit or credit to the profit and loss account.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8077200" cy="609600"/>
          </a:xfrm>
        </p:spPr>
        <p:txBody>
          <a:bodyPr>
            <a:normAutofit/>
          </a:bodyPr>
          <a:lstStyle/>
          <a:p>
            <a:pPr marL="914400" indent="-914400" eaLnBrk="1" hangingPunct="1"/>
            <a:r>
              <a:rPr lang="en-AU" sz="3200" dirty="0" smtClean="0"/>
              <a:t>Cushing’s 11 developments (cont’d)</a:t>
            </a:r>
          </a:p>
        </p:txBody>
      </p:sp>
      <p:sp>
        <p:nvSpPr>
          <p:cNvPr id="17411" name="Rectangle 3"/>
          <p:cNvSpPr>
            <a:spLocks noGrp="1" noChangeArrowheads="1"/>
          </p:cNvSpPr>
          <p:nvPr>
            <p:ph type="body" idx="1"/>
          </p:nvPr>
        </p:nvSpPr>
        <p:spPr>
          <a:xfrm>
            <a:off x="0" y="609600"/>
            <a:ext cx="8991600" cy="6096000"/>
          </a:xfrm>
        </p:spPr>
        <p:txBody>
          <a:bodyPr>
            <a:normAutofit fontScale="62500" lnSpcReduction="20000"/>
          </a:bodyPr>
          <a:lstStyle/>
          <a:p>
            <a:pPr marL="457200" indent="-457200" eaLnBrk="1" hangingPunct="1">
              <a:lnSpc>
                <a:spcPct val="90000"/>
              </a:lnSpc>
              <a:buFont typeface="Wingdings" pitchFamily="2" charset="2"/>
              <a:buChar char="Ø"/>
            </a:pPr>
            <a:r>
              <a:rPr lang="en-US" sz="4600" b="1" dirty="0" smtClean="0">
                <a:solidFill>
                  <a:srgbClr val="00B050"/>
                </a:solidFill>
              </a:rPr>
              <a:t>Third the asset is revalued</a:t>
            </a:r>
            <a:r>
              <a:rPr lang="en-US" sz="4600" dirty="0" smtClean="0"/>
              <a:t>, upward or downwards, at balancing date, the revised value is carried forward in the account and the balancing difference (gain or loss on revaluation) is carried to profit and loss account.  </a:t>
            </a:r>
          </a:p>
          <a:p>
            <a:pPr marL="742950" indent="-742950" eaLnBrk="1" hangingPunct="1">
              <a:lnSpc>
                <a:spcPct val="90000"/>
              </a:lnSpc>
              <a:buFontTx/>
              <a:buAutoNum type="arabicPeriod" startAt="7"/>
            </a:pPr>
            <a:r>
              <a:rPr lang="en-US" sz="4600" dirty="0" smtClean="0">
                <a:solidFill>
                  <a:srgbClr val="FFC000"/>
                </a:solidFill>
              </a:rPr>
              <a:t>Development of depreciation methods from 1915 onwards.</a:t>
            </a:r>
          </a:p>
          <a:p>
            <a:pPr marL="742950" indent="-742950" eaLnBrk="1" hangingPunct="1">
              <a:lnSpc>
                <a:spcPct val="90000"/>
              </a:lnSpc>
              <a:buNone/>
            </a:pPr>
            <a:r>
              <a:rPr lang="en-US" sz="4600" dirty="0" smtClean="0">
                <a:solidFill>
                  <a:srgbClr val="FFC000"/>
                </a:solidFill>
              </a:rPr>
              <a:t>        </a:t>
            </a:r>
            <a:r>
              <a:rPr lang="en-US" sz="4600" dirty="0" smtClean="0"/>
              <a:t> Until the early 19</a:t>
            </a:r>
            <a:r>
              <a:rPr lang="en-US" sz="4600" baseline="30000" dirty="0" smtClean="0"/>
              <a:t>th</a:t>
            </a:r>
            <a:r>
              <a:rPr lang="en-US" sz="4600" dirty="0" smtClean="0"/>
              <a:t> century depreciating property was accounted for as unsold merchandise.</a:t>
            </a:r>
          </a:p>
          <a:p>
            <a:pPr marL="742950" indent="-742950" eaLnBrk="1" hangingPunct="1">
              <a:lnSpc>
                <a:spcPct val="90000"/>
              </a:lnSpc>
              <a:buNone/>
            </a:pPr>
            <a:r>
              <a:rPr lang="en-US" sz="4600" dirty="0" smtClean="0"/>
              <a:t>         </a:t>
            </a:r>
            <a:r>
              <a:rPr lang="en-US" sz="4600" dirty="0" smtClean="0">
                <a:solidFill>
                  <a:srgbClr val="00B0F0"/>
                </a:solidFill>
              </a:rPr>
              <a:t>Depreciation in the railroad industry was considered unnecessary unless the property is deemed in the improper working condition. </a:t>
            </a:r>
          </a:p>
          <a:p>
            <a:pPr marL="742950" indent="-742950" eaLnBrk="1" hangingPunct="1">
              <a:lnSpc>
                <a:spcPct val="90000"/>
              </a:lnSpc>
              <a:buNone/>
            </a:pPr>
            <a:r>
              <a:rPr lang="en-US" sz="4600" dirty="0" smtClean="0"/>
              <a:t>         There is evidence provided by </a:t>
            </a:r>
            <a:r>
              <a:rPr lang="en-US" sz="4600" dirty="0" err="1" smtClean="0"/>
              <a:t>Saliero</a:t>
            </a:r>
            <a:r>
              <a:rPr lang="en-US" sz="4600" dirty="0" smtClean="0"/>
              <a:t> in 1915 of the existence of the depreciation methods like: Straight line, reducing balance, sinking fund and annuity method and unit cost method. In 1930 depreciation charges became more common.</a:t>
            </a:r>
          </a:p>
          <a:p>
            <a:pPr marL="457200" indent="-457200" eaLnBrk="1" hangingPunct="1">
              <a:lnSpc>
                <a:spcPct val="90000"/>
              </a:lnSpc>
              <a:buFontTx/>
              <a:buNone/>
            </a:pPr>
            <a:r>
              <a:rPr lang="en-US" sz="4600" dirty="0" smtClean="0"/>
              <a:t> </a:t>
            </a:r>
            <a:endParaRPr lang="en-US" sz="4100" dirty="0" smtClean="0"/>
          </a:p>
        </p:txBody>
      </p:sp>
      <p:sp>
        <p:nvSpPr>
          <p:cNvPr id="4" name="Slide Number Placeholder 3"/>
          <p:cNvSpPr>
            <a:spLocks noGrp="1"/>
          </p:cNvSpPr>
          <p:nvPr>
            <p:ph type="sldNum" sz="quarter" idx="10"/>
          </p:nvPr>
        </p:nvSpPr>
        <p:spPr/>
        <p:txBody>
          <a:bodyPr/>
          <a:lstStyle/>
          <a:p>
            <a:pPr>
              <a:defRPr/>
            </a:pPr>
            <a:fld id="{5001D01F-1FC6-4EC9-8471-5494D1CB67AB}" type="slidenum">
              <a:rPr lang="en-AU" smtClean="0"/>
              <a:pPr>
                <a:defRPr/>
              </a:pPr>
              <a:t>24</a:t>
            </a:fld>
            <a:endParaRPr lang="en-AU">
              <a:latin typeface="Time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0"/>
            <a:ext cx="7772400" cy="685800"/>
          </a:xfrm>
        </p:spPr>
        <p:txBody>
          <a:bodyPr>
            <a:normAutofit fontScale="90000"/>
          </a:bodyPr>
          <a:lstStyle/>
          <a:p>
            <a:r>
              <a:rPr lang="en-AU" dirty="0" smtClean="0"/>
              <a:t>Cushing’s 11 developments (cont’d)</a:t>
            </a:r>
            <a:endParaRPr lang="en-US" dirty="0" smtClean="0"/>
          </a:p>
        </p:txBody>
      </p:sp>
      <p:sp>
        <p:nvSpPr>
          <p:cNvPr id="30723" name="Content Placeholder 2"/>
          <p:cNvSpPr>
            <a:spLocks noGrp="1"/>
          </p:cNvSpPr>
          <p:nvPr>
            <p:ph idx="1"/>
          </p:nvPr>
        </p:nvSpPr>
        <p:spPr>
          <a:xfrm>
            <a:off x="0" y="609600"/>
            <a:ext cx="8991600" cy="6248400"/>
          </a:xfrm>
        </p:spPr>
        <p:txBody>
          <a:bodyPr>
            <a:normAutofit/>
          </a:bodyPr>
          <a:lstStyle/>
          <a:p>
            <a:pPr marL="457200" indent="-457200" eaLnBrk="1" hangingPunct="1">
              <a:lnSpc>
                <a:spcPct val="90000"/>
              </a:lnSpc>
              <a:buFontTx/>
              <a:buAutoNum type="arabicPeriod" startAt="9"/>
              <a:defRPr/>
            </a:pPr>
            <a:endParaRPr lang="en-US" sz="2000" dirty="0" smtClean="0"/>
          </a:p>
          <a:p>
            <a:pPr marL="457200" indent="-457200">
              <a:lnSpc>
                <a:spcPct val="90000"/>
              </a:lnSpc>
              <a:buFontTx/>
              <a:buAutoNum type="arabicPeriod" startAt="8"/>
            </a:pPr>
            <a:r>
              <a:rPr lang="en-US" dirty="0" smtClean="0"/>
              <a:t>Emergence of cost accounting in the 19</a:t>
            </a:r>
            <a:r>
              <a:rPr lang="en-US" baseline="30000" dirty="0" smtClean="0"/>
              <a:t>th</a:t>
            </a:r>
            <a:r>
              <a:rPr lang="en-US" dirty="0" smtClean="0"/>
              <a:t> century as a product of industrial revolution.</a:t>
            </a:r>
          </a:p>
          <a:p>
            <a:pPr marL="457200" indent="-457200">
              <a:lnSpc>
                <a:spcPct val="90000"/>
              </a:lnSpc>
              <a:buNone/>
            </a:pPr>
            <a:r>
              <a:rPr lang="en-US" dirty="0" smtClean="0"/>
              <a:t>     It originated in 15</a:t>
            </a:r>
            <a:r>
              <a:rPr lang="en-US" baseline="30000" dirty="0" smtClean="0"/>
              <a:t>th</a:t>
            </a:r>
            <a:r>
              <a:rPr lang="en-US" dirty="0" smtClean="0"/>
              <a:t> century textile factories. These records support two hypothesis: </a:t>
            </a:r>
          </a:p>
          <a:p>
            <a:pPr marL="457200" indent="-457200">
              <a:lnSpc>
                <a:spcPct val="90000"/>
              </a:lnSpc>
              <a:buNone/>
            </a:pPr>
            <a:r>
              <a:rPr lang="en-US" dirty="0" smtClean="0"/>
              <a:t>	</a:t>
            </a:r>
            <a:r>
              <a:rPr lang="en-US" dirty="0" smtClean="0">
                <a:solidFill>
                  <a:srgbClr val="00B050"/>
                </a:solidFill>
              </a:rPr>
              <a:t>First: </a:t>
            </a:r>
            <a:r>
              <a:rPr lang="en-US" dirty="0" smtClean="0"/>
              <a:t>Increased use of fixed assets prompted the development of cost accounting.</a:t>
            </a:r>
          </a:p>
          <a:p>
            <a:pPr marL="457200" indent="-457200">
              <a:lnSpc>
                <a:spcPct val="90000"/>
              </a:lnSpc>
              <a:buNone/>
            </a:pPr>
            <a:r>
              <a:rPr lang="en-US" dirty="0" smtClean="0"/>
              <a:t>	</a:t>
            </a:r>
            <a:r>
              <a:rPr lang="en-US" dirty="0" smtClean="0">
                <a:solidFill>
                  <a:srgbClr val="00B050"/>
                </a:solidFill>
              </a:rPr>
              <a:t>Second:</a:t>
            </a:r>
            <a:r>
              <a:rPr lang="en-US" dirty="0" smtClean="0"/>
              <a:t> Changes in the way economic </a:t>
            </a:r>
            <a:r>
              <a:rPr lang="en-US" smtClean="0"/>
              <a:t>activities were </a:t>
            </a:r>
            <a:r>
              <a:rPr lang="en-US" dirty="0" smtClean="0"/>
              <a:t>organized, not just changes in the temporal structure of their costs, prompted the development of internal cost accounting procedures.</a:t>
            </a:r>
          </a:p>
          <a:p>
            <a:pPr marL="457200" indent="-457200" eaLnBrk="1" hangingPunct="1">
              <a:lnSpc>
                <a:spcPct val="90000"/>
              </a:lnSpc>
              <a:buFontTx/>
              <a:buAutoNum type="arabicPeriod" startAt="9"/>
              <a:defRPr/>
            </a:pPr>
            <a:endParaRPr lang="en-US" sz="2400" dirty="0" smtClean="0"/>
          </a:p>
          <a:p>
            <a:pPr>
              <a:defRPr/>
            </a:pPr>
            <a:endParaRPr lang="en-US" sz="3600" dirty="0" smtClean="0"/>
          </a:p>
        </p:txBody>
      </p:sp>
      <p:sp>
        <p:nvSpPr>
          <p:cNvPr id="4" name="Slide Number Placeholder 3"/>
          <p:cNvSpPr>
            <a:spLocks noGrp="1"/>
          </p:cNvSpPr>
          <p:nvPr>
            <p:ph type="sldNum" sz="quarter" idx="10"/>
          </p:nvPr>
        </p:nvSpPr>
        <p:spPr/>
        <p:txBody>
          <a:bodyPr/>
          <a:lstStyle/>
          <a:p>
            <a:pPr>
              <a:defRPr/>
            </a:pPr>
            <a:fld id="{FF898055-3030-4F19-99BD-91CBC59A08DD}" type="slidenum">
              <a:rPr lang="en-AU" smtClean="0"/>
              <a:pPr>
                <a:defRPr/>
              </a:pPr>
              <a:t>25</a:t>
            </a:fld>
            <a:endParaRPr lang="en-AU">
              <a:latin typeface="Time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AU" dirty="0" smtClean="0"/>
              <a:t>Cushing’s 11 developments (cont’d)</a:t>
            </a:r>
            <a:endParaRPr lang="en-US" dirty="0"/>
          </a:p>
        </p:txBody>
      </p:sp>
      <p:sp>
        <p:nvSpPr>
          <p:cNvPr id="3" name="Content Placeholder 2"/>
          <p:cNvSpPr>
            <a:spLocks noGrp="1"/>
          </p:cNvSpPr>
          <p:nvPr>
            <p:ph idx="1"/>
          </p:nvPr>
        </p:nvSpPr>
        <p:spPr>
          <a:xfrm>
            <a:off x="228600" y="990600"/>
            <a:ext cx="8763000" cy="5638800"/>
          </a:xfrm>
        </p:spPr>
        <p:txBody>
          <a:bodyPr>
            <a:normAutofit/>
          </a:bodyPr>
          <a:lstStyle/>
          <a:p>
            <a:pPr marL="457200" indent="-457200">
              <a:lnSpc>
                <a:spcPct val="90000"/>
              </a:lnSpc>
              <a:buFontTx/>
              <a:buAutoNum type="arabicPeriod" startAt="9"/>
              <a:defRPr/>
            </a:pPr>
            <a:r>
              <a:rPr lang="en-US" dirty="0" smtClean="0"/>
              <a:t>Development of techniques of accounting for prepayments and accruals to allow the computation of periodic profit in the second part of the 19th century.</a:t>
            </a:r>
          </a:p>
          <a:p>
            <a:pPr marL="457200" indent="-457200">
              <a:lnSpc>
                <a:spcPct val="90000"/>
              </a:lnSpc>
              <a:buNone/>
              <a:defRPr/>
            </a:pPr>
            <a:endParaRPr lang="en-US" dirty="0" smtClean="0"/>
          </a:p>
          <a:p>
            <a:pPr marL="457200" indent="-457200">
              <a:lnSpc>
                <a:spcPct val="90000"/>
              </a:lnSpc>
              <a:buNone/>
              <a:defRPr/>
            </a:pPr>
            <a:r>
              <a:rPr lang="en-US" dirty="0" smtClean="0"/>
              <a:t>10. Development of fund statements (late 19th and 20th centuries)</a:t>
            </a:r>
          </a:p>
          <a:p>
            <a:pPr marL="457200" indent="-457200">
              <a:lnSpc>
                <a:spcPct val="90000"/>
              </a:lnSpc>
              <a:buNone/>
              <a:defRPr/>
            </a:pPr>
            <a:endParaRPr lang="en-AU"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endParaRPr lang="en-US" dirty="0"/>
          </a:p>
        </p:txBody>
      </p:sp>
      <p:sp>
        <p:nvSpPr>
          <p:cNvPr id="3" name="Content Placeholder 2"/>
          <p:cNvSpPr>
            <a:spLocks noGrp="1"/>
          </p:cNvSpPr>
          <p:nvPr>
            <p:ph idx="1"/>
          </p:nvPr>
        </p:nvSpPr>
        <p:spPr>
          <a:xfrm>
            <a:off x="228600" y="1600200"/>
            <a:ext cx="8763000" cy="5105400"/>
          </a:xfrm>
        </p:spPr>
        <p:txBody>
          <a:bodyPr/>
          <a:lstStyle/>
          <a:p>
            <a:pPr>
              <a:buNone/>
            </a:pPr>
            <a:r>
              <a:rPr lang="en-US" dirty="0" smtClean="0"/>
              <a:t>11.The 20</a:t>
            </a:r>
            <a:r>
              <a:rPr lang="en-US" baseline="30000" dirty="0" smtClean="0"/>
              <a:t>th</a:t>
            </a:r>
            <a:r>
              <a:rPr lang="en-US" dirty="0" smtClean="0"/>
              <a:t> century saw development of accounting methods for complex issues ranging from the computation of earning per share,</a:t>
            </a:r>
          </a:p>
          <a:p>
            <a:pPr>
              <a:buFont typeface="Wingdings" pitchFamily="2" charset="2"/>
              <a:buChar char="v"/>
            </a:pPr>
            <a:r>
              <a:rPr lang="en-US" dirty="0" smtClean="0"/>
              <a:t> accounting for business computations, </a:t>
            </a:r>
          </a:p>
          <a:p>
            <a:pPr>
              <a:buFont typeface="Wingdings" pitchFamily="2" charset="2"/>
              <a:buChar char="v"/>
            </a:pPr>
            <a:r>
              <a:rPr lang="en-US" dirty="0" smtClean="0"/>
              <a:t>accounting for inflation, </a:t>
            </a:r>
          </a:p>
          <a:p>
            <a:pPr>
              <a:buFont typeface="Wingdings" pitchFamily="2" charset="2"/>
              <a:buChar char="v"/>
            </a:pPr>
            <a:r>
              <a:rPr lang="en-US" dirty="0" smtClean="0"/>
              <a:t>long-term leases and pensions; to the crucial problems of accounting for the new products of financial engineering.</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development of accounting principles</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sz="2400" dirty="0" smtClean="0"/>
              <a:t>Management contribution phase (1900–33):</a:t>
            </a:r>
          </a:p>
          <a:p>
            <a:pPr lvl="1">
              <a:buFont typeface="Symbol" pitchFamily="18" charset="2"/>
              <a:buChar char="-"/>
            </a:pPr>
            <a:r>
              <a:rPr lang="en-US" sz="2400" dirty="0" smtClean="0"/>
              <a:t>management had complete control over the selection of financial information disclosed in annual reports</a:t>
            </a:r>
          </a:p>
          <a:p>
            <a:pPr>
              <a:buFont typeface="Wingdings" pitchFamily="2" charset="2"/>
              <a:buChar char="§"/>
            </a:pPr>
            <a:r>
              <a:rPr lang="en-US" sz="2400" dirty="0" smtClean="0"/>
              <a:t>Institution contribution phase (1933–46) and</a:t>
            </a:r>
          </a:p>
          <a:p>
            <a:pPr>
              <a:buFont typeface="Wingdings" pitchFamily="2" charset="2"/>
              <a:buChar char="§"/>
            </a:pPr>
            <a:r>
              <a:rPr lang="en-US" sz="2400" dirty="0" smtClean="0"/>
              <a:t> professional contribution phase (1959–73):</a:t>
            </a:r>
          </a:p>
          <a:p>
            <a:pPr lvl="1">
              <a:buFont typeface="Symbol" pitchFamily="18" charset="2"/>
              <a:buChar char="-"/>
            </a:pPr>
            <a:r>
              <a:rPr lang="en-US" sz="2400" dirty="0" smtClean="0"/>
              <a:t>professional bodies played a significant role in developing principles</a:t>
            </a:r>
          </a:p>
          <a:p>
            <a:pPr>
              <a:buFont typeface="Wingdings" pitchFamily="2" charset="2"/>
              <a:buChar char="§"/>
            </a:pPr>
            <a:r>
              <a:rPr lang="en-US" sz="2400" dirty="0" smtClean="0"/>
              <a:t>Overt </a:t>
            </a:r>
            <a:r>
              <a:rPr lang="en-US" sz="2400" dirty="0" err="1" smtClean="0"/>
              <a:t>politicisation</a:t>
            </a:r>
            <a:r>
              <a:rPr lang="en-US" sz="2400" dirty="0" smtClean="0"/>
              <a:t> phase (1973–present):</a:t>
            </a:r>
          </a:p>
          <a:p>
            <a:pPr lvl="1">
              <a:buFont typeface="Symbol" pitchFamily="18" charset="2"/>
              <a:buChar char="-"/>
            </a:pPr>
            <a:r>
              <a:rPr lang="en-US" sz="2400" dirty="0" smtClean="0"/>
              <a:t>movement towards a </a:t>
            </a:r>
            <a:r>
              <a:rPr lang="en-US" sz="2400" dirty="0" err="1" smtClean="0"/>
              <a:t>politicisation</a:t>
            </a:r>
            <a:r>
              <a:rPr lang="en-US" sz="2400" dirty="0" smtClean="0"/>
              <a:t> of accounting</a:t>
            </a:r>
            <a:endParaRPr lang="en-AU" sz="2400"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contribution phase (1900–33)</a:t>
            </a:r>
            <a:endParaRPr lang="en-US" dirty="0"/>
          </a:p>
        </p:txBody>
      </p:sp>
      <p:sp>
        <p:nvSpPr>
          <p:cNvPr id="3" name="Content Placeholder 2"/>
          <p:cNvSpPr>
            <a:spLocks noGrp="1"/>
          </p:cNvSpPr>
          <p:nvPr>
            <p:ph idx="1"/>
          </p:nvPr>
        </p:nvSpPr>
        <p:spPr/>
        <p:txBody>
          <a:bodyPr/>
          <a:lstStyle/>
          <a:p>
            <a:pPr lvl="1">
              <a:buFont typeface="Wingdings" pitchFamily="2" charset="2"/>
              <a:buChar char="§"/>
            </a:pPr>
            <a:r>
              <a:rPr lang="en-US" dirty="0" smtClean="0"/>
              <a:t>Characterised by ad hoc solutions to urgent problems and controversies</a:t>
            </a:r>
          </a:p>
          <a:p>
            <a:pPr lvl="1">
              <a:buFont typeface="Wingdings" pitchFamily="2" charset="2"/>
              <a:buChar char="§"/>
            </a:pPr>
            <a:r>
              <a:rPr lang="en-AU" dirty="0" smtClean="0"/>
              <a:t>Lack of theoretical support</a:t>
            </a:r>
          </a:p>
          <a:p>
            <a:pPr lvl="1">
              <a:buFont typeface="Wingdings" pitchFamily="2" charset="2"/>
              <a:buChar char="§"/>
            </a:pPr>
            <a:r>
              <a:rPr lang="en-AU" dirty="0" smtClean="0"/>
              <a:t>Focus on minimisation of income taxes</a:t>
            </a:r>
          </a:p>
          <a:p>
            <a:pPr lvl="1">
              <a:buFont typeface="Wingdings" pitchFamily="2" charset="2"/>
              <a:buChar char="§"/>
            </a:pPr>
            <a:r>
              <a:rPr lang="en-AU" dirty="0" smtClean="0"/>
              <a:t>Smoothing of earnings</a:t>
            </a:r>
          </a:p>
          <a:p>
            <a:pPr lvl="1">
              <a:buFont typeface="Wingdings" pitchFamily="2" charset="2"/>
              <a:buChar char="§"/>
            </a:pPr>
            <a:r>
              <a:rPr lang="en-AU" dirty="0" smtClean="0"/>
              <a:t>Complex problems avoided in favour of expedient solutions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0"/>
            <a:ext cx="8229600" cy="1143000"/>
          </a:xfrm>
        </p:spPr>
        <p:txBody>
          <a:bodyPr/>
          <a:lstStyle/>
          <a:p>
            <a:r>
              <a:rPr lang="en-US" sz="2800" dirty="0" smtClean="0"/>
              <a:t>1.2 Evolution of Double Entry Book-keeping.</a:t>
            </a:r>
            <a:br>
              <a:rPr lang="en-US" sz="2800" dirty="0" smtClean="0"/>
            </a:br>
            <a:r>
              <a:rPr lang="en-US" sz="2800" dirty="0" smtClean="0"/>
              <a:t>1.2.1 </a:t>
            </a:r>
            <a:r>
              <a:rPr lang="en-AU" sz="2800" dirty="0" smtClean="0"/>
              <a:t>Early history of accounting</a:t>
            </a:r>
            <a:endParaRPr lang="en-US" sz="2800" dirty="0" smtClean="0"/>
          </a:p>
        </p:txBody>
      </p:sp>
      <p:sp>
        <p:nvSpPr>
          <p:cNvPr id="15363" name="Content Placeholder 2"/>
          <p:cNvSpPr>
            <a:spLocks noGrp="1"/>
          </p:cNvSpPr>
          <p:nvPr>
            <p:ph idx="1"/>
          </p:nvPr>
        </p:nvSpPr>
        <p:spPr>
          <a:xfrm>
            <a:off x="457200" y="1066800"/>
            <a:ext cx="8229600" cy="5562600"/>
          </a:xfrm>
        </p:spPr>
        <p:txBody>
          <a:bodyPr>
            <a:normAutofit/>
          </a:bodyPr>
          <a:lstStyle/>
          <a:p>
            <a:pPr eaLnBrk="1" hangingPunct="1">
              <a:buFont typeface="Wingdings" pitchFamily="2" charset="2"/>
              <a:buChar char="§"/>
            </a:pPr>
            <a:r>
              <a:rPr lang="en-AU" dirty="0" smtClean="0"/>
              <a:t>There is evidence of double entry accounting in many early civilisations:</a:t>
            </a:r>
          </a:p>
          <a:p>
            <a:pPr lvl="1" eaLnBrk="1" hangingPunct="1">
              <a:buFont typeface="Symbol" pitchFamily="18" charset="2"/>
              <a:buChar char="-"/>
            </a:pPr>
            <a:r>
              <a:rPr lang="en-AU" dirty="0" smtClean="0"/>
              <a:t>Chaldean–Babylonian</a:t>
            </a:r>
          </a:p>
          <a:p>
            <a:pPr lvl="1" eaLnBrk="1" hangingPunct="1">
              <a:buFont typeface="Symbol" pitchFamily="18" charset="2"/>
              <a:buChar char="-"/>
            </a:pPr>
            <a:r>
              <a:rPr lang="en-AU" dirty="0" smtClean="0"/>
              <a:t>Assyrian</a:t>
            </a:r>
          </a:p>
          <a:p>
            <a:pPr lvl="1" eaLnBrk="1" hangingPunct="1">
              <a:buFont typeface="Symbol" pitchFamily="18" charset="2"/>
              <a:buChar char="-"/>
            </a:pPr>
            <a:r>
              <a:rPr lang="en-AU" dirty="0" smtClean="0"/>
              <a:t>Sumerian</a:t>
            </a:r>
          </a:p>
          <a:p>
            <a:pPr lvl="1" eaLnBrk="1" hangingPunct="1">
              <a:buFont typeface="Symbol" pitchFamily="18" charset="2"/>
              <a:buChar char="-"/>
            </a:pPr>
            <a:r>
              <a:rPr lang="en-AU" dirty="0" smtClean="0"/>
              <a:t>Egyptian</a:t>
            </a:r>
          </a:p>
          <a:p>
            <a:pPr lvl="1" eaLnBrk="1" hangingPunct="1">
              <a:buFont typeface="Symbol" pitchFamily="18" charset="2"/>
              <a:buChar char="-"/>
            </a:pPr>
            <a:r>
              <a:rPr lang="en-AU" dirty="0" smtClean="0"/>
              <a:t>Chinese</a:t>
            </a:r>
          </a:p>
          <a:p>
            <a:pPr lvl="1" eaLnBrk="1" hangingPunct="1">
              <a:buFont typeface="Symbol" pitchFamily="18" charset="2"/>
              <a:buChar char="-"/>
            </a:pPr>
            <a:r>
              <a:rPr lang="en-AU" dirty="0" smtClean="0"/>
              <a:t>Greek</a:t>
            </a:r>
          </a:p>
          <a:p>
            <a:pPr lvl="1" eaLnBrk="1" hangingPunct="1">
              <a:buFont typeface="Symbol" pitchFamily="18" charset="2"/>
              <a:buChar char="-"/>
            </a:pPr>
            <a:r>
              <a:rPr lang="en-AU" dirty="0" smtClean="0"/>
              <a:t>Roman</a:t>
            </a:r>
          </a:p>
          <a:p>
            <a:endParaRPr lang="en-US" dirty="0" smtClean="0"/>
          </a:p>
        </p:txBody>
      </p:sp>
      <p:sp>
        <p:nvSpPr>
          <p:cNvPr id="4" name="Slide Number Placeholder 3"/>
          <p:cNvSpPr>
            <a:spLocks noGrp="1"/>
          </p:cNvSpPr>
          <p:nvPr>
            <p:ph type="sldNum" sz="quarter" idx="10"/>
          </p:nvPr>
        </p:nvSpPr>
        <p:spPr/>
        <p:txBody>
          <a:bodyPr/>
          <a:lstStyle/>
          <a:p>
            <a:pPr>
              <a:defRPr/>
            </a:pPr>
            <a:fld id="{D0687A75-3DA1-4750-884F-FAA171008146}" type="slidenum">
              <a:rPr lang="en-AU" smtClean="0"/>
              <a:pPr>
                <a:defRPr/>
              </a:pPr>
              <a:t>3</a:t>
            </a:fld>
            <a:endParaRPr lang="en-AU">
              <a:latin typeface="Time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contribution phase (1900–33) (cont’d)</a:t>
            </a:r>
            <a:endParaRPr lang="en-US" dirty="0"/>
          </a:p>
        </p:txBody>
      </p:sp>
      <p:sp>
        <p:nvSpPr>
          <p:cNvPr id="3" name="Content Placeholder 2"/>
          <p:cNvSpPr>
            <a:spLocks noGrp="1"/>
          </p:cNvSpPr>
          <p:nvPr>
            <p:ph idx="1"/>
          </p:nvPr>
        </p:nvSpPr>
        <p:spPr/>
        <p:txBody>
          <a:bodyPr/>
          <a:lstStyle/>
          <a:p>
            <a:pPr marL="533400" indent="-533400" algn="ctr">
              <a:lnSpc>
                <a:spcPct val="90000"/>
              </a:lnSpc>
              <a:spcAft>
                <a:spcPct val="50000"/>
              </a:spcAft>
              <a:buFontTx/>
              <a:buNone/>
            </a:pPr>
            <a:r>
              <a:rPr lang="en-US" b="1" dirty="0" smtClean="0"/>
              <a:t>Significant influences of the period</a:t>
            </a:r>
          </a:p>
          <a:p>
            <a:pPr marL="533400" indent="-533400">
              <a:lnSpc>
                <a:spcPct val="90000"/>
              </a:lnSpc>
              <a:buFont typeface="Wingdings" pitchFamily="2" charset="2"/>
              <a:buChar char="§"/>
            </a:pPr>
            <a:r>
              <a:rPr lang="en-AU" dirty="0" smtClean="0"/>
              <a:t>Interest as a cost controversy:</a:t>
            </a:r>
          </a:p>
          <a:p>
            <a:pPr marL="952500" lvl="1" indent="-495300">
              <a:lnSpc>
                <a:spcPct val="90000"/>
              </a:lnSpc>
              <a:buFont typeface="Symbol" pitchFamily="18" charset="2"/>
              <a:buChar char="-"/>
            </a:pPr>
            <a:r>
              <a:rPr lang="en-AU" dirty="0" smtClean="0"/>
              <a:t>the need to invest large amounts of capital for long periods increased overhead</a:t>
            </a:r>
          </a:p>
          <a:p>
            <a:pPr marL="952500" lvl="1" indent="-495300">
              <a:lnSpc>
                <a:spcPct val="90000"/>
              </a:lnSpc>
              <a:buFont typeface="Symbol" pitchFamily="18" charset="2"/>
              <a:buChar char="-"/>
            </a:pPr>
            <a:r>
              <a:rPr lang="en-AU" dirty="0" smtClean="0"/>
              <a:t>the inclusion of overhead in product cost became an issue</a:t>
            </a:r>
          </a:p>
          <a:p>
            <a:pPr marL="533400" indent="-533400">
              <a:lnSpc>
                <a:spcPct val="90000"/>
              </a:lnSpc>
              <a:buFont typeface="Wingdings" pitchFamily="2" charset="2"/>
              <a:buChar char="§"/>
            </a:pPr>
            <a:r>
              <a:rPr lang="en-AU" dirty="0" smtClean="0"/>
              <a:t>Growing effect of </a:t>
            </a:r>
            <a:r>
              <a:rPr lang="en-AU" smtClean="0"/>
              <a:t>taxation on </a:t>
            </a:r>
            <a:r>
              <a:rPr lang="en-AU" dirty="0" smtClean="0"/>
              <a:t>business income</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contribution phase (1900–33) (cont’d)</a:t>
            </a:r>
            <a:endParaRPr lang="en-US" dirty="0"/>
          </a:p>
        </p:txBody>
      </p:sp>
      <p:sp>
        <p:nvSpPr>
          <p:cNvPr id="3" name="Content Placeholder 2"/>
          <p:cNvSpPr>
            <a:spLocks noGrp="1"/>
          </p:cNvSpPr>
          <p:nvPr>
            <p:ph idx="1"/>
          </p:nvPr>
        </p:nvSpPr>
        <p:spPr/>
        <p:txBody>
          <a:bodyPr>
            <a:normAutofit lnSpcReduction="10000"/>
          </a:bodyPr>
          <a:lstStyle/>
          <a:p>
            <a:pPr algn="ctr">
              <a:buFont typeface="Wingdings" pitchFamily="2" charset="2"/>
              <a:buNone/>
            </a:pPr>
            <a:r>
              <a:rPr lang="en-AU" b="1" dirty="0" smtClean="0"/>
              <a:t>Arguments for improvement in</a:t>
            </a:r>
            <a:br>
              <a:rPr lang="en-AU" b="1" dirty="0" smtClean="0"/>
            </a:br>
            <a:r>
              <a:rPr lang="en-AU" b="1" dirty="0" smtClean="0"/>
              <a:t>standards of financial reporting</a:t>
            </a:r>
          </a:p>
          <a:p>
            <a:pPr>
              <a:buFont typeface="Wingdings" pitchFamily="2" charset="2"/>
              <a:buChar char="§"/>
            </a:pPr>
            <a:r>
              <a:rPr lang="en-AU" dirty="0" smtClean="0"/>
              <a:t>From 1900, New York Stock Exchange required corporations to publish annual financial statements</a:t>
            </a:r>
          </a:p>
          <a:p>
            <a:pPr>
              <a:buFont typeface="Wingdings" pitchFamily="2" charset="2"/>
              <a:buChar char="§"/>
            </a:pPr>
            <a:r>
              <a:rPr lang="en-AU" dirty="0" smtClean="0"/>
              <a:t>Calls for protection of investors</a:t>
            </a:r>
          </a:p>
          <a:p>
            <a:pPr>
              <a:buFont typeface="Wingdings" pitchFamily="2" charset="2"/>
              <a:buChar char="§"/>
            </a:pPr>
            <a:r>
              <a:rPr lang="en-AU" dirty="0" smtClean="0"/>
              <a:t>Board of Examiners established in 1917 to create a uniform certified practising accountant (CPA) examination</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Institution contribution phase (1933–46) </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sz="2400" dirty="0" smtClean="0"/>
              <a:t>Increasing role of institutions on development of accounting principles:</a:t>
            </a:r>
          </a:p>
          <a:p>
            <a:pPr lvl="1">
              <a:buFont typeface="Symbol" pitchFamily="18" charset="2"/>
              <a:buChar char="-"/>
            </a:pPr>
            <a:r>
              <a:rPr lang="en-US" sz="2400" dirty="0" smtClean="0"/>
              <a:t>creation of the Securities and Exchange Commission to administer federal investment laws</a:t>
            </a:r>
          </a:p>
          <a:p>
            <a:pPr lvl="1">
              <a:buFont typeface="Symbol" pitchFamily="18" charset="2"/>
              <a:buChar char="-"/>
            </a:pPr>
            <a:r>
              <a:rPr lang="en-US" sz="2400" dirty="0" smtClean="0"/>
              <a:t>emergence of accounting principles</a:t>
            </a:r>
          </a:p>
          <a:p>
            <a:pPr lvl="1">
              <a:buFont typeface="Symbol" pitchFamily="18" charset="2"/>
              <a:buChar char="-"/>
            </a:pPr>
            <a:r>
              <a:rPr lang="en-US" sz="2400" dirty="0" smtClean="0"/>
              <a:t>companies were permitted to choose their accounting methods but had to disclose them</a:t>
            </a:r>
          </a:p>
          <a:p>
            <a:pPr lvl="1">
              <a:buFont typeface="Symbol" pitchFamily="18" charset="2"/>
              <a:buChar char="-"/>
            </a:pPr>
            <a:r>
              <a:rPr lang="en-US" sz="2400" dirty="0" smtClean="0"/>
              <a:t>Committee on Accounting Procedure (CAP) began issuing accounting research bulletins (ARBs) in 1938</a:t>
            </a:r>
            <a:endParaRPr lang="en-AU" sz="2400"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Professional contribution phase (1959–73)</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sz="2600" dirty="0" smtClean="0"/>
              <a:t>Establishment of the Accounting Principles Board (APB) and the Accounting Research Division </a:t>
            </a:r>
          </a:p>
          <a:p>
            <a:pPr>
              <a:buFont typeface="Wingdings" pitchFamily="2" charset="2"/>
              <a:buChar char="§"/>
            </a:pPr>
            <a:r>
              <a:rPr lang="en-US" sz="2600" dirty="0" smtClean="0"/>
              <a:t>The APB was unsuccessful and was </a:t>
            </a:r>
            <a:r>
              <a:rPr lang="en-US" sz="2600" dirty="0" err="1" smtClean="0"/>
              <a:t>criticised</a:t>
            </a:r>
            <a:r>
              <a:rPr lang="en-US" sz="2600" dirty="0" smtClean="0"/>
              <a:t> for being over-dependent on professional associations:</a:t>
            </a:r>
          </a:p>
          <a:p>
            <a:pPr lvl="1">
              <a:buFont typeface="Symbol" pitchFamily="18" charset="2"/>
              <a:buChar char="-"/>
            </a:pPr>
            <a:r>
              <a:rPr lang="en-AU" sz="2600" dirty="0" smtClean="0"/>
              <a:t>no established theoretical framework</a:t>
            </a:r>
          </a:p>
          <a:p>
            <a:pPr lvl="1">
              <a:buFont typeface="Symbol" pitchFamily="18" charset="2"/>
              <a:buChar char="-"/>
            </a:pPr>
            <a:r>
              <a:rPr lang="en-AU" sz="2600" dirty="0" smtClean="0"/>
              <a:t>authority of its statements not clear-cut</a:t>
            </a:r>
          </a:p>
          <a:p>
            <a:pPr lvl="1">
              <a:buFont typeface="Symbol" pitchFamily="18" charset="2"/>
              <a:buChar char="-"/>
            </a:pPr>
            <a:r>
              <a:rPr lang="en-AU" sz="2600" dirty="0" smtClean="0"/>
              <a:t>alternative treatments allowed flexibility in the choice of accounting techniques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Overt </a:t>
            </a:r>
            <a:r>
              <a:rPr lang="en-US" dirty="0" err="1" smtClean="0"/>
              <a:t>politicisation</a:t>
            </a:r>
            <a:r>
              <a:rPr lang="en-US" dirty="0" smtClean="0"/>
              <a:t> phase </a:t>
            </a:r>
            <a:br>
              <a:rPr lang="en-US" dirty="0" smtClean="0"/>
            </a:br>
            <a:r>
              <a:rPr lang="en-US" dirty="0" smtClean="0"/>
              <a:t>(1973–present)</a:t>
            </a:r>
            <a:endParaRPr lang="en-US" dirty="0"/>
          </a:p>
        </p:txBody>
      </p:sp>
      <p:sp>
        <p:nvSpPr>
          <p:cNvPr id="3" name="Content Placeholder 2"/>
          <p:cNvSpPr>
            <a:spLocks noGrp="1"/>
          </p:cNvSpPr>
          <p:nvPr>
            <p:ph idx="1"/>
          </p:nvPr>
        </p:nvSpPr>
        <p:spPr/>
        <p:txBody>
          <a:bodyPr/>
          <a:lstStyle/>
          <a:p>
            <a:pPr>
              <a:lnSpc>
                <a:spcPct val="90000"/>
              </a:lnSpc>
              <a:buFont typeface="Wingdings" pitchFamily="2" charset="2"/>
              <a:buChar char="§"/>
            </a:pPr>
            <a:r>
              <a:rPr lang="en-US" dirty="0" smtClean="0"/>
              <a:t>Development of a theoretical framework </a:t>
            </a:r>
          </a:p>
          <a:p>
            <a:pPr>
              <a:lnSpc>
                <a:spcPct val="90000"/>
              </a:lnSpc>
              <a:buFont typeface="Wingdings" pitchFamily="2" charset="2"/>
              <a:buChar char="§"/>
            </a:pPr>
            <a:r>
              <a:rPr lang="en-US" dirty="0" smtClean="0"/>
              <a:t>Emergence of various interest groups</a:t>
            </a:r>
          </a:p>
          <a:p>
            <a:pPr>
              <a:lnSpc>
                <a:spcPct val="90000"/>
              </a:lnSpc>
              <a:buFont typeface="Wingdings" pitchFamily="2" charset="2"/>
              <a:buChar char="§"/>
            </a:pPr>
            <a:r>
              <a:rPr lang="en-US" dirty="0" smtClean="0"/>
              <a:t>Metcalf report released:</a:t>
            </a:r>
          </a:p>
          <a:p>
            <a:pPr lvl="1">
              <a:lnSpc>
                <a:spcPct val="90000"/>
              </a:lnSpc>
              <a:buFont typeface="Symbol" pitchFamily="18" charset="2"/>
              <a:buChar char="-"/>
            </a:pPr>
            <a:r>
              <a:rPr lang="en-US" dirty="0" smtClean="0"/>
              <a:t>charged that US ‘big eight’ accounting firms </a:t>
            </a:r>
            <a:r>
              <a:rPr lang="en-US" dirty="0" err="1" smtClean="0"/>
              <a:t>monopolise</a:t>
            </a:r>
            <a:r>
              <a:rPr lang="en-US" dirty="0" smtClean="0"/>
              <a:t> the auditing of large corporations and control the standard-setting process</a:t>
            </a:r>
          </a:p>
          <a:p>
            <a:pPr lvl="1">
              <a:lnSpc>
                <a:spcPct val="90000"/>
              </a:lnSpc>
              <a:buFont typeface="Symbol" pitchFamily="18" charset="2"/>
              <a:buChar char="-"/>
            </a:pPr>
            <a:r>
              <a:rPr lang="en-US" dirty="0" smtClean="0"/>
              <a:t>made recommendations aimed at enhancing corporate accountability</a:t>
            </a:r>
            <a:endParaRPr lang="en-AU"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 between accounting </a:t>
            </a:r>
            <a:br>
              <a:rPr lang="en-US" dirty="0" smtClean="0"/>
            </a:br>
            <a:r>
              <a:rPr lang="en-US" dirty="0" smtClean="0"/>
              <a:t>and capitalism</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sz="2400" dirty="0" smtClean="0"/>
              <a:t>The </a:t>
            </a:r>
            <a:r>
              <a:rPr lang="en-US" sz="2400" dirty="0" err="1" smtClean="0"/>
              <a:t>Sombart</a:t>
            </a:r>
            <a:r>
              <a:rPr lang="en-US" sz="2400" dirty="0" smtClean="0"/>
              <a:t> thesis argues that double-entry bookkeeping has contributed to the development of capitalism because:</a:t>
            </a:r>
          </a:p>
          <a:p>
            <a:pPr lvl="1">
              <a:buFont typeface="Symbol" pitchFamily="18" charset="2"/>
              <a:buChar char="-"/>
            </a:pPr>
            <a:r>
              <a:rPr lang="en-US" sz="2400" dirty="0" smtClean="0"/>
              <a:t>it permits the capitalist entrepreneur to plan, predict and measure the impact of their activities</a:t>
            </a:r>
          </a:p>
          <a:p>
            <a:pPr lvl="1">
              <a:buFont typeface="Symbol" pitchFamily="18" charset="2"/>
              <a:buChar char="-"/>
            </a:pPr>
            <a:r>
              <a:rPr lang="en-US" sz="2400" dirty="0" smtClean="0"/>
              <a:t>the separation of owners and business allows the growth of the corporation</a:t>
            </a:r>
          </a:p>
          <a:p>
            <a:pPr>
              <a:buFont typeface="Wingdings" pitchFamily="2" charset="2"/>
              <a:buChar char="§"/>
            </a:pPr>
            <a:r>
              <a:rPr lang="en-US" sz="2400" dirty="0" err="1" smtClean="0"/>
              <a:t>Yamey</a:t>
            </a:r>
            <a:r>
              <a:rPr lang="en-US" sz="2400" dirty="0" smtClean="0"/>
              <a:t> argues that double-entry bookkeeping was originally used only as a record of transactions – not to keep track of profits and capital</a:t>
            </a:r>
            <a:endParaRPr lang="en-AU" sz="2400" smtClean="0"/>
          </a:p>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0"/>
            <a:ext cx="8229600" cy="228600"/>
          </a:xfrm>
        </p:spPr>
        <p:txBody>
          <a:bodyPr>
            <a:normAutofit fontScale="90000"/>
          </a:bodyPr>
          <a:lstStyle/>
          <a:p>
            <a:endParaRPr lang="en-US" dirty="0" smtClean="0"/>
          </a:p>
        </p:txBody>
      </p:sp>
      <p:sp>
        <p:nvSpPr>
          <p:cNvPr id="3" name="Content Placeholder 2"/>
          <p:cNvSpPr>
            <a:spLocks noGrp="1"/>
          </p:cNvSpPr>
          <p:nvPr>
            <p:ph idx="1"/>
          </p:nvPr>
        </p:nvSpPr>
        <p:spPr>
          <a:xfrm>
            <a:off x="152400" y="228600"/>
            <a:ext cx="8991600" cy="6477000"/>
          </a:xfrm>
        </p:spPr>
        <p:txBody>
          <a:bodyPr>
            <a:normAutofit lnSpcReduction="10000"/>
          </a:bodyPr>
          <a:lstStyle/>
          <a:p>
            <a:pPr>
              <a:buFontTx/>
              <a:buNone/>
              <a:defRPr/>
            </a:pPr>
            <a:r>
              <a:rPr lang="en-US" u="sng" dirty="0" smtClean="0"/>
              <a:t>1.2.1 Early History of Book-Keeping:</a:t>
            </a:r>
          </a:p>
          <a:p>
            <a:pPr>
              <a:buFont typeface="Wingdings" pitchFamily="2" charset="2"/>
              <a:buChar char="v"/>
              <a:defRPr/>
            </a:pPr>
            <a:r>
              <a:rPr lang="en-US" sz="2400" dirty="0" smtClean="0"/>
              <a:t>   </a:t>
            </a:r>
            <a:r>
              <a:rPr lang="en-US" sz="3600" dirty="0" smtClean="0"/>
              <a:t>Attempts have been made to locate </a:t>
            </a:r>
            <a:r>
              <a:rPr lang="en-US" sz="3600" b="1" u="sng" dirty="0" smtClean="0">
                <a:solidFill>
                  <a:srgbClr val="FFC000"/>
                </a:solidFill>
              </a:rPr>
              <a:t>time</a:t>
            </a:r>
            <a:r>
              <a:rPr lang="en-US" sz="3600" dirty="0" smtClean="0">
                <a:solidFill>
                  <a:srgbClr val="FFC000"/>
                </a:solidFill>
              </a:rPr>
              <a:t> and </a:t>
            </a:r>
            <a:r>
              <a:rPr lang="en-US" sz="3600" b="1" u="sng" dirty="0" smtClean="0">
                <a:solidFill>
                  <a:srgbClr val="FFC000"/>
                </a:solidFill>
              </a:rPr>
              <a:t>place </a:t>
            </a:r>
            <a:r>
              <a:rPr lang="en-US" sz="3600" dirty="0" smtClean="0"/>
              <a:t>of birth of the double entry system.</a:t>
            </a:r>
          </a:p>
          <a:p>
            <a:pPr>
              <a:buFont typeface="Wingdings" pitchFamily="2" charset="2"/>
              <a:buChar char="v"/>
              <a:defRPr/>
            </a:pPr>
            <a:r>
              <a:rPr lang="en-US" sz="3600" dirty="0" smtClean="0"/>
              <a:t> Following Civilizations dating back to 3000BC recognizes some form of record-keeping.</a:t>
            </a:r>
          </a:p>
          <a:p>
            <a:pPr>
              <a:buFont typeface="Wingdings" pitchFamily="2" charset="2"/>
              <a:buChar char="v"/>
              <a:defRPr/>
            </a:pPr>
            <a:r>
              <a:rPr lang="en-US" sz="3600" dirty="0" smtClean="0">
                <a:solidFill>
                  <a:srgbClr val="0070C0"/>
                </a:solidFill>
              </a:rPr>
              <a:t>Chaldean-</a:t>
            </a:r>
            <a:r>
              <a:rPr lang="en-US" sz="3600" dirty="0" err="1" smtClean="0">
                <a:solidFill>
                  <a:srgbClr val="0070C0"/>
                </a:solidFill>
              </a:rPr>
              <a:t>Babylonion</a:t>
            </a:r>
            <a:r>
              <a:rPr lang="en-US" sz="3600" dirty="0" smtClean="0">
                <a:solidFill>
                  <a:srgbClr val="0070C0"/>
                </a:solidFill>
              </a:rPr>
              <a:t>, Assyrian and </a:t>
            </a:r>
            <a:r>
              <a:rPr lang="en-US" sz="3600" dirty="0" err="1" smtClean="0">
                <a:solidFill>
                  <a:srgbClr val="0070C0"/>
                </a:solidFill>
              </a:rPr>
              <a:t>Sumerion</a:t>
            </a:r>
            <a:r>
              <a:rPr lang="en-US" sz="3600" dirty="0" smtClean="0">
                <a:solidFill>
                  <a:srgbClr val="0070C0"/>
                </a:solidFill>
              </a:rPr>
              <a:t> civilization</a:t>
            </a:r>
            <a:r>
              <a:rPr lang="en-US" sz="3600" dirty="0" smtClean="0"/>
              <a:t>– Producer of the </a:t>
            </a:r>
            <a:r>
              <a:rPr lang="en-US" sz="3600" b="1" dirty="0" smtClean="0"/>
              <a:t>first organized government of the world</a:t>
            </a:r>
            <a:r>
              <a:rPr lang="en-US" sz="3600" dirty="0" smtClean="0"/>
              <a:t>, </a:t>
            </a:r>
            <a:r>
              <a:rPr lang="en-US" sz="3600" b="1" dirty="0" smtClean="0">
                <a:solidFill>
                  <a:srgbClr val="92D050"/>
                </a:solidFill>
              </a:rPr>
              <a:t>oldest written languages </a:t>
            </a:r>
            <a:r>
              <a:rPr lang="en-US" sz="3600" dirty="0" smtClean="0"/>
              <a:t>and </a:t>
            </a:r>
            <a:r>
              <a:rPr lang="en-US" sz="3600" b="1" dirty="0" smtClean="0">
                <a:solidFill>
                  <a:srgbClr val="FFC000"/>
                </a:solidFill>
              </a:rPr>
              <a:t>oldest surviving business records</a:t>
            </a:r>
            <a:r>
              <a:rPr lang="en-US" sz="3600" dirty="0" smtClean="0"/>
              <a:t>.</a:t>
            </a:r>
            <a:endParaRPr lang="en-US" dirty="0" smtClean="0"/>
          </a:p>
          <a:p>
            <a:pPr>
              <a:defRPr/>
            </a:pPr>
            <a:endParaRPr lang="en-US" sz="1800" dirty="0" smtClean="0"/>
          </a:p>
          <a:p>
            <a:pPr marL="514350" indent="-514350">
              <a:buFont typeface="+mj-lt"/>
              <a:buAutoNum type="arabicPeriod"/>
              <a:defRPr/>
            </a:pPr>
            <a:endParaRPr lang="en-US" dirty="0" smtClean="0"/>
          </a:p>
          <a:p>
            <a:pPr>
              <a:defRPr/>
            </a:pPr>
            <a:endParaRPr lang="en-US" dirty="0"/>
          </a:p>
        </p:txBody>
      </p:sp>
      <p:sp>
        <p:nvSpPr>
          <p:cNvPr id="4" name="Slide Number Placeholder 3"/>
          <p:cNvSpPr>
            <a:spLocks noGrp="1"/>
          </p:cNvSpPr>
          <p:nvPr>
            <p:ph type="sldNum" sz="quarter" idx="10"/>
          </p:nvPr>
        </p:nvSpPr>
        <p:spPr/>
        <p:txBody>
          <a:bodyPr/>
          <a:lstStyle/>
          <a:p>
            <a:pPr>
              <a:defRPr/>
            </a:pPr>
            <a:fld id="{F7E46811-4B5E-4F58-8073-27226BCD534F}" type="slidenum">
              <a:rPr lang="en-AU" smtClean="0"/>
              <a:pPr>
                <a:defRPr/>
              </a:pPr>
              <a:t>4</a:t>
            </a:fld>
            <a:endParaRPr lang="en-AU">
              <a:latin typeface="Time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152400" y="990600"/>
            <a:ext cx="8839200" cy="5638800"/>
          </a:xfrm>
        </p:spPr>
        <p:txBody>
          <a:bodyPr>
            <a:normAutofit fontScale="85000" lnSpcReduction="10000"/>
          </a:bodyPr>
          <a:lstStyle/>
          <a:p>
            <a:pPr>
              <a:buFont typeface="Wingdings" pitchFamily="2" charset="2"/>
              <a:buChar char="v"/>
              <a:defRPr/>
            </a:pPr>
            <a:endParaRPr lang="en-US" dirty="0" smtClean="0"/>
          </a:p>
          <a:p>
            <a:pPr>
              <a:buFont typeface="Wingdings" pitchFamily="2" charset="2"/>
              <a:buChar char="v"/>
              <a:defRPr/>
            </a:pPr>
            <a:r>
              <a:rPr lang="en-US" sz="4000" dirty="0" smtClean="0">
                <a:solidFill>
                  <a:srgbClr val="0070C0"/>
                </a:solidFill>
              </a:rPr>
              <a:t>Egyptian Civilization:</a:t>
            </a:r>
            <a:r>
              <a:rPr lang="en-US" sz="4000" dirty="0" smtClean="0"/>
              <a:t> where scribes formed the pivots on which the whole machinery of the treasury and other departments turned.</a:t>
            </a:r>
          </a:p>
          <a:p>
            <a:pPr>
              <a:buNone/>
              <a:defRPr/>
            </a:pPr>
            <a:r>
              <a:rPr lang="en-US" sz="4000" dirty="0" smtClean="0"/>
              <a:t>    </a:t>
            </a:r>
            <a:r>
              <a:rPr lang="en-US" sz="4000" dirty="0" smtClean="0">
                <a:solidFill>
                  <a:srgbClr val="FF0000"/>
                </a:solidFill>
              </a:rPr>
              <a:t>(</a:t>
            </a:r>
            <a:r>
              <a:rPr lang="en-US" sz="4000" i="1" dirty="0" smtClean="0">
                <a:solidFill>
                  <a:srgbClr val="FF0000"/>
                </a:solidFill>
              </a:rPr>
              <a:t>Scribes:</a:t>
            </a:r>
            <a:r>
              <a:rPr lang="en-US" sz="4000" dirty="0" smtClean="0">
                <a:solidFill>
                  <a:srgbClr val="FF0000"/>
                </a:solidFill>
              </a:rPr>
              <a:t> Not everyone was allowed </a:t>
            </a:r>
            <a:r>
              <a:rPr lang="en-US" sz="4000" smtClean="0">
                <a:solidFill>
                  <a:srgbClr val="FF0000"/>
                </a:solidFill>
              </a:rPr>
              <a:t>to learn ( </a:t>
            </a:r>
            <a:r>
              <a:rPr lang="en-US" sz="4000" dirty="0" smtClean="0">
                <a:solidFill>
                  <a:srgbClr val="FF0000"/>
                </a:solidFill>
              </a:rPr>
              <a:t>read </a:t>
            </a:r>
            <a:r>
              <a:rPr lang="en-US" sz="4000" smtClean="0">
                <a:solidFill>
                  <a:srgbClr val="FF0000"/>
                </a:solidFill>
              </a:rPr>
              <a:t>and write) </a:t>
            </a:r>
            <a:r>
              <a:rPr lang="en-US" sz="4000" dirty="0" smtClean="0">
                <a:solidFill>
                  <a:srgbClr val="FF0000"/>
                </a:solidFill>
              </a:rPr>
              <a:t>in ancient </a:t>
            </a:r>
            <a:r>
              <a:rPr lang="en-US" sz="4000" i="1" dirty="0" smtClean="0">
                <a:solidFill>
                  <a:srgbClr val="FF0000"/>
                </a:solidFill>
              </a:rPr>
              <a:t>Egypt</a:t>
            </a:r>
            <a:r>
              <a:rPr lang="en-US" sz="4000" dirty="0" smtClean="0">
                <a:solidFill>
                  <a:srgbClr val="FF0000"/>
                </a:solidFill>
              </a:rPr>
              <a:t>. Only one group of people called </a:t>
            </a:r>
            <a:r>
              <a:rPr lang="en-US" sz="4000" i="1" dirty="0" smtClean="0">
                <a:solidFill>
                  <a:srgbClr val="FF0000"/>
                </a:solidFill>
              </a:rPr>
              <a:t>scribes</a:t>
            </a:r>
            <a:r>
              <a:rPr lang="en-US" sz="4000" dirty="0" smtClean="0">
                <a:solidFill>
                  <a:srgbClr val="FF0000"/>
                </a:solidFill>
              </a:rPr>
              <a:t> was allowed to have this knowledge.</a:t>
            </a:r>
          </a:p>
          <a:p>
            <a:pPr>
              <a:buNone/>
              <a:defRPr/>
            </a:pPr>
            <a:r>
              <a:rPr lang="en-US" sz="4000" i="1" dirty="0" smtClean="0"/>
              <a:t>    </a:t>
            </a:r>
            <a:r>
              <a:rPr lang="en-US" sz="4000" i="1" dirty="0" smtClean="0">
                <a:solidFill>
                  <a:srgbClr val="FF0000"/>
                </a:solidFill>
              </a:rPr>
              <a:t>Pivot</a:t>
            </a:r>
            <a:r>
              <a:rPr lang="en-US" sz="4000" dirty="0" smtClean="0">
                <a:solidFill>
                  <a:srgbClr val="FF0000"/>
                </a:solidFill>
              </a:rPr>
              <a:t>, the point of rotation in a lever system; More generally, the center point of any rotational system)</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title"/>
          </p:nvPr>
        </p:nvSpPr>
        <p:spPr>
          <a:xfrm>
            <a:off x="609600" y="0"/>
            <a:ext cx="8077200" cy="381000"/>
          </a:xfrm>
        </p:spPr>
        <p:txBody>
          <a:bodyPr>
            <a:normAutofit fontScale="90000"/>
          </a:bodyPr>
          <a:lstStyle/>
          <a:p>
            <a:pPr eaLnBrk="1" hangingPunct="1"/>
            <a:endParaRPr lang="en-US" dirty="0" smtClean="0"/>
          </a:p>
        </p:txBody>
      </p:sp>
      <p:sp>
        <p:nvSpPr>
          <p:cNvPr id="17411" name="Rectangle 7"/>
          <p:cNvSpPr>
            <a:spLocks noGrp="1" noChangeArrowheads="1"/>
          </p:cNvSpPr>
          <p:nvPr>
            <p:ph type="body" idx="1"/>
          </p:nvPr>
        </p:nvSpPr>
        <p:spPr>
          <a:xfrm>
            <a:off x="152400" y="533400"/>
            <a:ext cx="8839200" cy="6096000"/>
          </a:xfrm>
        </p:spPr>
        <p:txBody>
          <a:bodyPr>
            <a:normAutofit/>
          </a:bodyPr>
          <a:lstStyle/>
          <a:p>
            <a:pPr>
              <a:buFont typeface="Wingdings" pitchFamily="2" charset="2"/>
              <a:buChar char="v"/>
              <a:defRPr/>
            </a:pPr>
            <a:r>
              <a:rPr lang="en-US" dirty="0" smtClean="0">
                <a:solidFill>
                  <a:srgbClr val="00B0F0"/>
                </a:solidFill>
              </a:rPr>
              <a:t>The Chinese Civilization</a:t>
            </a:r>
            <a:r>
              <a:rPr lang="en-US" dirty="0" smtClean="0"/>
              <a:t>: Govt. Acc playing a key and</a:t>
            </a:r>
            <a:r>
              <a:rPr lang="en-US" sz="2800" dirty="0" smtClean="0"/>
              <a:t> Sophisticated</a:t>
            </a:r>
            <a:r>
              <a:rPr lang="en-US" dirty="0" smtClean="0"/>
              <a:t> </a:t>
            </a:r>
            <a:r>
              <a:rPr lang="en-AU" dirty="0" smtClean="0"/>
              <a:t>role during the Zhou Dynasty (empire) (1122-249 BC).</a:t>
            </a:r>
            <a:endParaRPr lang="en-US" dirty="0" smtClean="0"/>
          </a:p>
          <a:p>
            <a:pPr eaLnBrk="1" hangingPunct="1">
              <a:buFontTx/>
              <a:buNone/>
            </a:pPr>
            <a:endParaRPr lang="en-AU" dirty="0" smtClean="0">
              <a:solidFill>
                <a:srgbClr val="0070C0"/>
              </a:solidFill>
            </a:endParaRPr>
          </a:p>
          <a:p>
            <a:pPr eaLnBrk="1" hangingPunct="1">
              <a:buFont typeface="Wingdings" pitchFamily="2" charset="2"/>
              <a:buChar char="v"/>
            </a:pPr>
            <a:r>
              <a:rPr lang="en-AU" dirty="0" smtClean="0">
                <a:solidFill>
                  <a:srgbClr val="0070C0"/>
                </a:solidFill>
              </a:rPr>
              <a:t>Greek Civilization</a:t>
            </a:r>
            <a:r>
              <a:rPr lang="en-AU" dirty="0" smtClean="0"/>
              <a:t>: Where </a:t>
            </a:r>
            <a:r>
              <a:rPr lang="en-AU" dirty="0" err="1" smtClean="0"/>
              <a:t>Zenon</a:t>
            </a:r>
            <a:r>
              <a:rPr lang="en-AU" dirty="0" smtClean="0"/>
              <a:t> introduced an elaborate system of responsibility accounting in 256 BC.</a:t>
            </a:r>
            <a:endParaRPr lang="en-AU" dirty="0" smtClean="0">
              <a:solidFill>
                <a:srgbClr val="0070C0"/>
              </a:solidFill>
            </a:endParaRPr>
          </a:p>
          <a:p>
            <a:pPr eaLnBrk="1" hangingPunct="1">
              <a:buFont typeface="Wingdings" pitchFamily="2" charset="2"/>
              <a:buChar char="v"/>
            </a:pPr>
            <a:r>
              <a:rPr lang="en-AU" dirty="0" smtClean="0">
                <a:solidFill>
                  <a:srgbClr val="0070C0"/>
                </a:solidFill>
              </a:rPr>
              <a:t>Roman Civilization</a:t>
            </a:r>
            <a:r>
              <a:rPr lang="en-AU" dirty="0" smtClean="0"/>
              <a:t>: laws requiring taxpayers to prepare statements of their financial positions and with </a:t>
            </a:r>
            <a:r>
              <a:rPr lang="en-AU" dirty="0" smtClean="0">
                <a:solidFill>
                  <a:srgbClr val="00B050"/>
                </a:solidFill>
              </a:rPr>
              <a:t>civil rights depending on the level of property declared by citizens.</a:t>
            </a:r>
            <a:r>
              <a:rPr lang="en-AU" dirty="0" smtClean="0"/>
              <a:t>  </a:t>
            </a:r>
          </a:p>
          <a:p>
            <a:pPr eaLnBrk="1" hangingPunct="1">
              <a:buFontTx/>
              <a:buNone/>
            </a:pPr>
            <a:endParaRPr lang="en-AU" dirty="0" smtClean="0"/>
          </a:p>
        </p:txBody>
      </p:sp>
      <p:sp>
        <p:nvSpPr>
          <p:cNvPr id="4" name="Slide Number Placeholder 3"/>
          <p:cNvSpPr>
            <a:spLocks noGrp="1"/>
          </p:cNvSpPr>
          <p:nvPr>
            <p:ph type="sldNum" sz="quarter" idx="10"/>
          </p:nvPr>
        </p:nvSpPr>
        <p:spPr/>
        <p:txBody>
          <a:bodyPr/>
          <a:lstStyle/>
          <a:p>
            <a:pPr>
              <a:defRPr/>
            </a:pPr>
            <a:fld id="{6B8842EA-D673-4ECC-85E7-3C9B687DB01E}" type="slidenum">
              <a:rPr lang="en-AU" smtClean="0"/>
              <a:pPr>
                <a:defRPr/>
              </a:pPr>
              <a:t>6</a:t>
            </a:fld>
            <a:endParaRPr lang="en-AU">
              <a:latin typeface="Times"/>
            </a:endParaRP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38200" y="685800"/>
            <a:ext cx="8077200" cy="762000"/>
          </a:xfrm>
        </p:spPr>
        <p:txBody>
          <a:bodyPr/>
          <a:lstStyle/>
          <a:p>
            <a:pPr eaLnBrk="1" hangingPunct="1"/>
            <a:r>
              <a:rPr lang="en-AU" sz="3200" smtClean="0"/>
              <a:t> </a:t>
            </a:r>
            <a:endParaRPr lang="en-US" sz="3200" smtClean="0"/>
          </a:p>
        </p:txBody>
      </p:sp>
      <p:sp>
        <p:nvSpPr>
          <p:cNvPr id="18435" name="Rectangle 3"/>
          <p:cNvSpPr>
            <a:spLocks noGrp="1" noChangeArrowheads="1"/>
          </p:cNvSpPr>
          <p:nvPr>
            <p:ph type="body" idx="1"/>
          </p:nvPr>
        </p:nvSpPr>
        <p:spPr>
          <a:xfrm>
            <a:off x="228600" y="228600"/>
            <a:ext cx="8763000" cy="6248400"/>
          </a:xfrm>
        </p:spPr>
        <p:txBody>
          <a:bodyPr>
            <a:normAutofit/>
          </a:bodyPr>
          <a:lstStyle/>
          <a:p>
            <a:pPr eaLnBrk="1" hangingPunct="1">
              <a:lnSpc>
                <a:spcPct val="90000"/>
              </a:lnSpc>
              <a:buNone/>
            </a:pPr>
            <a:r>
              <a:rPr lang="en-US" dirty="0" smtClean="0"/>
              <a:t>The presence of these forms of book-keeping in ancient world has been attributed to various factors .</a:t>
            </a:r>
            <a:r>
              <a:rPr lang="en-US" dirty="0" err="1" smtClean="0"/>
              <a:t>e.g</a:t>
            </a:r>
            <a:r>
              <a:rPr lang="en-US" dirty="0" smtClean="0"/>
              <a:t>,</a:t>
            </a:r>
          </a:p>
          <a:p>
            <a:pPr eaLnBrk="1" hangingPunct="1">
              <a:lnSpc>
                <a:spcPct val="90000"/>
              </a:lnSpc>
              <a:buFont typeface="Wingdings" pitchFamily="2" charset="2"/>
              <a:buChar char="v"/>
            </a:pPr>
            <a:r>
              <a:rPr lang="en-US" dirty="0" smtClean="0"/>
              <a:t> the invention of writing,</a:t>
            </a:r>
          </a:p>
          <a:p>
            <a:pPr eaLnBrk="1" hangingPunct="1">
              <a:lnSpc>
                <a:spcPct val="90000"/>
              </a:lnSpc>
              <a:buFont typeface="Wingdings" pitchFamily="2" charset="2"/>
              <a:buChar char="v"/>
            </a:pPr>
            <a:r>
              <a:rPr lang="en-US" dirty="0" smtClean="0"/>
              <a:t> introduction of Arabic numerals and decimal system, </a:t>
            </a:r>
          </a:p>
          <a:p>
            <a:pPr eaLnBrk="1" hangingPunct="1">
              <a:lnSpc>
                <a:spcPct val="90000"/>
              </a:lnSpc>
              <a:buFont typeface="Wingdings" pitchFamily="2" charset="2"/>
              <a:buChar char="v"/>
            </a:pPr>
            <a:r>
              <a:rPr lang="en-US" dirty="0" smtClean="0"/>
              <a:t>the knowledge of Algebra, </a:t>
            </a:r>
          </a:p>
          <a:p>
            <a:pPr eaLnBrk="1" hangingPunct="1">
              <a:lnSpc>
                <a:spcPct val="90000"/>
              </a:lnSpc>
              <a:buFont typeface="Wingdings" pitchFamily="2" charset="2"/>
              <a:buChar char="v"/>
            </a:pPr>
            <a:r>
              <a:rPr lang="en-US" dirty="0" smtClean="0"/>
              <a:t>the presence of inexpensive writing materials ,</a:t>
            </a:r>
          </a:p>
          <a:p>
            <a:pPr eaLnBrk="1" hangingPunct="1">
              <a:lnSpc>
                <a:spcPct val="90000"/>
              </a:lnSpc>
              <a:buFont typeface="Wingdings" pitchFamily="2" charset="2"/>
              <a:buChar char="v"/>
            </a:pPr>
            <a:r>
              <a:rPr lang="en-US" dirty="0" smtClean="0"/>
              <a:t> the rise of literacy,</a:t>
            </a:r>
          </a:p>
          <a:p>
            <a:pPr eaLnBrk="1" hangingPunct="1">
              <a:lnSpc>
                <a:spcPct val="90000"/>
              </a:lnSpc>
              <a:buFont typeface="Wingdings" pitchFamily="2" charset="2"/>
              <a:buChar char="v"/>
            </a:pPr>
            <a:r>
              <a:rPr lang="en-US" dirty="0" smtClean="0"/>
              <a:t> the existence of standard medium of exchange.</a:t>
            </a:r>
          </a:p>
        </p:txBody>
      </p:sp>
      <p:sp>
        <p:nvSpPr>
          <p:cNvPr id="4" name="Slide Number Placeholder 3"/>
          <p:cNvSpPr>
            <a:spLocks noGrp="1"/>
          </p:cNvSpPr>
          <p:nvPr>
            <p:ph type="sldNum" sz="quarter" idx="10"/>
          </p:nvPr>
        </p:nvSpPr>
        <p:spPr/>
        <p:txBody>
          <a:bodyPr/>
          <a:lstStyle/>
          <a:p>
            <a:pPr>
              <a:defRPr/>
            </a:pPr>
            <a:fld id="{A941736B-535B-4F65-B3A8-F7107F48A5DE}" type="slidenum">
              <a:rPr lang="en-AU" smtClean="0"/>
              <a:pPr>
                <a:defRPr/>
              </a:pPr>
              <a:t>7</a:t>
            </a:fld>
            <a:endParaRPr lang="en-AU">
              <a:latin typeface="Time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52400" y="0"/>
            <a:ext cx="8686800" cy="990600"/>
          </a:xfrm>
        </p:spPr>
        <p:txBody>
          <a:bodyPr>
            <a:noAutofit/>
          </a:bodyPr>
          <a:lstStyle/>
          <a:p>
            <a:r>
              <a:rPr lang="en-AU" sz="3200" dirty="0" smtClean="0"/>
              <a:t/>
            </a:r>
            <a:br>
              <a:rPr lang="en-AU" sz="3200" dirty="0" smtClean="0"/>
            </a:br>
            <a:r>
              <a:rPr lang="en-AU" sz="3200" dirty="0" smtClean="0"/>
              <a:t>A C. Littleton’s lists seven preconditions for the emergence of systematic bookkeeping are:</a:t>
            </a:r>
            <a:br>
              <a:rPr lang="en-AU" sz="3200" dirty="0" smtClean="0"/>
            </a:br>
            <a:endParaRPr lang="en-US" sz="3200" dirty="0" smtClean="0"/>
          </a:p>
        </p:txBody>
      </p:sp>
      <p:sp>
        <p:nvSpPr>
          <p:cNvPr id="19459" name="Content Placeholder 2"/>
          <p:cNvSpPr>
            <a:spLocks noGrp="1"/>
          </p:cNvSpPr>
          <p:nvPr>
            <p:ph idx="1"/>
          </p:nvPr>
        </p:nvSpPr>
        <p:spPr>
          <a:xfrm>
            <a:off x="152400" y="1066800"/>
            <a:ext cx="8534400" cy="5562600"/>
          </a:xfrm>
        </p:spPr>
        <p:txBody>
          <a:bodyPr/>
          <a:lstStyle/>
          <a:p>
            <a:pPr lvl="1" eaLnBrk="1" hangingPunct="1">
              <a:lnSpc>
                <a:spcPct val="90000"/>
              </a:lnSpc>
              <a:buFontTx/>
              <a:buNone/>
            </a:pPr>
            <a:endParaRPr lang="en-AU" dirty="0" smtClean="0"/>
          </a:p>
          <a:p>
            <a:pPr lvl="1" eaLnBrk="1" hangingPunct="1">
              <a:lnSpc>
                <a:spcPct val="90000"/>
              </a:lnSpc>
              <a:buFont typeface="Symbol" pitchFamily="18" charset="2"/>
              <a:buChar char="-"/>
            </a:pPr>
            <a:r>
              <a:rPr lang="en-AU" sz="3600" dirty="0" smtClean="0">
                <a:solidFill>
                  <a:srgbClr val="00B050"/>
                </a:solidFill>
              </a:rPr>
              <a:t>The art of writing</a:t>
            </a:r>
            <a:r>
              <a:rPr lang="en-AU" sz="3600" dirty="0" smtClean="0"/>
              <a:t>(</a:t>
            </a:r>
            <a:r>
              <a:rPr lang="en-AU" dirty="0" smtClean="0"/>
              <a:t>Since Book-keeping is first of all a record)</a:t>
            </a:r>
            <a:endParaRPr lang="en-AU" sz="3600" dirty="0" smtClean="0"/>
          </a:p>
          <a:p>
            <a:pPr lvl="1" eaLnBrk="1" hangingPunct="1">
              <a:lnSpc>
                <a:spcPct val="90000"/>
              </a:lnSpc>
              <a:buFont typeface="Symbol" pitchFamily="18" charset="2"/>
              <a:buChar char="-"/>
            </a:pPr>
            <a:r>
              <a:rPr lang="en-AU" sz="3600" dirty="0" smtClean="0">
                <a:solidFill>
                  <a:srgbClr val="00B050"/>
                </a:solidFill>
              </a:rPr>
              <a:t>Arithmetic</a:t>
            </a:r>
            <a:r>
              <a:rPr lang="en-AU" sz="3600" dirty="0" smtClean="0"/>
              <a:t> (</a:t>
            </a:r>
            <a:r>
              <a:rPr lang="en-AU" sz="2400" dirty="0" smtClean="0"/>
              <a:t>Since the mechanical aspect of book-keeping consists of a sequence of simple computations</a:t>
            </a:r>
            <a:r>
              <a:rPr lang="en-AU" sz="3600" dirty="0" smtClean="0"/>
              <a:t>)</a:t>
            </a:r>
          </a:p>
          <a:p>
            <a:pPr lvl="1" eaLnBrk="1" hangingPunct="1">
              <a:lnSpc>
                <a:spcPct val="90000"/>
              </a:lnSpc>
              <a:buFontTx/>
              <a:buNone/>
            </a:pPr>
            <a:endParaRPr lang="en-AU" sz="3600" dirty="0" smtClean="0"/>
          </a:p>
          <a:p>
            <a:pPr lvl="1" eaLnBrk="1" hangingPunct="1">
              <a:lnSpc>
                <a:spcPct val="90000"/>
              </a:lnSpc>
              <a:buFont typeface="Symbol" pitchFamily="18" charset="2"/>
              <a:buChar char="-"/>
            </a:pPr>
            <a:r>
              <a:rPr lang="en-AU" sz="3600" dirty="0" smtClean="0">
                <a:solidFill>
                  <a:srgbClr val="00B050"/>
                </a:solidFill>
              </a:rPr>
              <a:t>Private property </a:t>
            </a:r>
            <a:r>
              <a:rPr lang="en-AU" sz="3600" dirty="0" smtClean="0"/>
              <a:t>(</a:t>
            </a:r>
            <a:r>
              <a:rPr lang="en-AU" sz="2400" dirty="0" smtClean="0"/>
              <a:t>Since book-keeping is concerned only with recording the facts about property and property rights </a:t>
            </a:r>
            <a:r>
              <a:rPr lang="en-AU" sz="3600" dirty="0" smtClean="0"/>
              <a:t>)</a:t>
            </a:r>
          </a:p>
          <a:p>
            <a:endParaRPr lang="en-US" dirty="0" smtClean="0"/>
          </a:p>
        </p:txBody>
      </p:sp>
      <p:sp>
        <p:nvSpPr>
          <p:cNvPr id="4" name="Slide Number Placeholder 3"/>
          <p:cNvSpPr>
            <a:spLocks noGrp="1"/>
          </p:cNvSpPr>
          <p:nvPr>
            <p:ph type="sldNum" sz="quarter" idx="10"/>
          </p:nvPr>
        </p:nvSpPr>
        <p:spPr/>
        <p:txBody>
          <a:bodyPr/>
          <a:lstStyle/>
          <a:p>
            <a:pPr>
              <a:defRPr/>
            </a:pPr>
            <a:fld id="{8CC94252-8A6D-4318-9893-FD1C03776F5B}" type="slidenum">
              <a:rPr lang="en-AU" smtClean="0"/>
              <a:pPr>
                <a:defRPr/>
              </a:pPr>
              <a:t>8</a:t>
            </a:fld>
            <a:endParaRPr lang="en-AU">
              <a:latin typeface="Time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52400" y="0"/>
            <a:ext cx="8534400" cy="533400"/>
          </a:xfrm>
        </p:spPr>
        <p:txBody>
          <a:bodyPr>
            <a:noAutofit/>
          </a:bodyPr>
          <a:lstStyle/>
          <a:p>
            <a:pPr algn="l"/>
            <a:r>
              <a:rPr lang="en-AU" sz="3200" dirty="0" smtClean="0"/>
              <a:t>A C. Littleton’s lists seven preconditions ..</a:t>
            </a:r>
            <a:r>
              <a:rPr lang="en-AU" sz="2800" dirty="0" smtClean="0">
                <a:solidFill>
                  <a:srgbClr val="FF0000"/>
                </a:solidFill>
              </a:rPr>
              <a:t>Continued</a:t>
            </a:r>
            <a:endParaRPr lang="en-US" sz="2800" dirty="0" smtClean="0">
              <a:solidFill>
                <a:srgbClr val="FF0000"/>
              </a:solidFill>
            </a:endParaRPr>
          </a:p>
        </p:txBody>
      </p:sp>
      <p:sp>
        <p:nvSpPr>
          <p:cNvPr id="20483" name="Content Placeholder 2"/>
          <p:cNvSpPr>
            <a:spLocks noGrp="1"/>
          </p:cNvSpPr>
          <p:nvPr>
            <p:ph idx="1"/>
          </p:nvPr>
        </p:nvSpPr>
        <p:spPr>
          <a:xfrm>
            <a:off x="228600" y="609600"/>
            <a:ext cx="8458200" cy="6096000"/>
          </a:xfrm>
        </p:spPr>
        <p:txBody>
          <a:bodyPr>
            <a:normAutofit/>
          </a:bodyPr>
          <a:lstStyle/>
          <a:p>
            <a:pPr lvl="1" eaLnBrk="1" hangingPunct="1">
              <a:lnSpc>
                <a:spcPct val="90000"/>
              </a:lnSpc>
              <a:buFont typeface="Symbol" pitchFamily="18" charset="2"/>
              <a:buChar char="-"/>
            </a:pPr>
            <a:r>
              <a:rPr lang="en-AU" sz="3600" dirty="0" smtClean="0">
                <a:solidFill>
                  <a:srgbClr val="00B050"/>
                </a:solidFill>
              </a:rPr>
              <a:t>Money</a:t>
            </a:r>
            <a:r>
              <a:rPr lang="en-AU" sz="3600" dirty="0" smtClean="0"/>
              <a:t>(</a:t>
            </a:r>
            <a:r>
              <a:rPr lang="en-AU" dirty="0" smtClean="0"/>
              <a:t>i.e. among economy . Since book-keeping reduces all transactions in property or property rights to this common denominator </a:t>
            </a:r>
            <a:r>
              <a:rPr lang="en-AU" sz="3600" dirty="0" smtClean="0"/>
              <a:t>)</a:t>
            </a:r>
          </a:p>
          <a:p>
            <a:pPr lvl="1" eaLnBrk="1" hangingPunct="1">
              <a:lnSpc>
                <a:spcPct val="90000"/>
              </a:lnSpc>
              <a:buFont typeface="Symbol" pitchFamily="18" charset="2"/>
              <a:buChar char="-"/>
            </a:pPr>
            <a:r>
              <a:rPr lang="en-AU" sz="3600" dirty="0" smtClean="0">
                <a:solidFill>
                  <a:srgbClr val="00B050"/>
                </a:solidFill>
              </a:rPr>
              <a:t>Credit</a:t>
            </a:r>
            <a:r>
              <a:rPr lang="en-AU" sz="3600" dirty="0" smtClean="0"/>
              <a:t> (</a:t>
            </a:r>
            <a:r>
              <a:rPr lang="en-AU" sz="2400" dirty="0" smtClean="0"/>
              <a:t>i.e.  incomplete transactions . Since there would be little impulse to make any record whatever if all exchanges were completed on spot in cash</a:t>
            </a:r>
            <a:r>
              <a:rPr lang="en-AU" sz="3600" dirty="0" smtClean="0"/>
              <a:t>)</a:t>
            </a:r>
          </a:p>
          <a:p>
            <a:pPr lvl="1" eaLnBrk="1" hangingPunct="1">
              <a:lnSpc>
                <a:spcPct val="90000"/>
              </a:lnSpc>
              <a:buFont typeface="Symbol" pitchFamily="18" charset="2"/>
              <a:buChar char="-"/>
            </a:pPr>
            <a:r>
              <a:rPr lang="en-AU" sz="3600" dirty="0" smtClean="0">
                <a:solidFill>
                  <a:srgbClr val="00B050"/>
                </a:solidFill>
              </a:rPr>
              <a:t>Commerce</a:t>
            </a:r>
            <a:r>
              <a:rPr lang="en-AU" sz="3600" dirty="0" smtClean="0"/>
              <a:t> ( </a:t>
            </a:r>
            <a:r>
              <a:rPr lang="en-AU" dirty="0" smtClean="0"/>
              <a:t>Since merely local trade would never have been created enough pressure to stimulate men to coordinate diverse idea into a system</a:t>
            </a:r>
            <a:r>
              <a:rPr lang="en-AU" sz="3600" dirty="0" smtClean="0"/>
              <a:t>)</a:t>
            </a:r>
          </a:p>
          <a:p>
            <a:pPr lvl="1" eaLnBrk="1" hangingPunct="1">
              <a:lnSpc>
                <a:spcPct val="90000"/>
              </a:lnSpc>
              <a:buFont typeface="Symbol" pitchFamily="18" charset="2"/>
              <a:buChar char="-"/>
            </a:pPr>
            <a:r>
              <a:rPr lang="en-AU" sz="3600" dirty="0" smtClean="0">
                <a:solidFill>
                  <a:srgbClr val="00B050"/>
                </a:solidFill>
              </a:rPr>
              <a:t>Capital</a:t>
            </a:r>
            <a:r>
              <a:rPr lang="en-AU" sz="3600" dirty="0" smtClean="0"/>
              <a:t> (</a:t>
            </a:r>
            <a:r>
              <a:rPr lang="en-AU" dirty="0" smtClean="0"/>
              <a:t>Since without capital commerce would be trivial and credit would be inconceivable</a:t>
            </a:r>
            <a:r>
              <a:rPr lang="en-AU" sz="3600" dirty="0" smtClean="0"/>
              <a:t>)</a:t>
            </a:r>
            <a:endParaRPr lang="en-US" sz="3600" dirty="0" smtClean="0"/>
          </a:p>
          <a:p>
            <a:pPr>
              <a:buFontTx/>
              <a:buNone/>
            </a:pPr>
            <a:endParaRPr lang="en-US" dirty="0" smtClean="0"/>
          </a:p>
        </p:txBody>
      </p:sp>
      <p:sp>
        <p:nvSpPr>
          <p:cNvPr id="4" name="Slide Number Placeholder 3"/>
          <p:cNvSpPr>
            <a:spLocks noGrp="1"/>
          </p:cNvSpPr>
          <p:nvPr>
            <p:ph type="sldNum" sz="quarter" idx="10"/>
          </p:nvPr>
        </p:nvSpPr>
        <p:spPr/>
        <p:txBody>
          <a:bodyPr/>
          <a:lstStyle/>
          <a:p>
            <a:pPr>
              <a:defRPr/>
            </a:pPr>
            <a:fld id="{887B0D4B-95CC-4FA1-B790-7A0BF8C88104}" type="slidenum">
              <a:rPr lang="en-AU" smtClean="0"/>
              <a:pPr>
                <a:defRPr/>
              </a:pPr>
              <a:t>9</a:t>
            </a:fld>
            <a:endParaRPr lang="en-AU">
              <a:latin typeface="Time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2093</Words>
  <Application>Microsoft Office PowerPoint</Application>
  <PresentationFormat>On-screen Show (4:3)</PresentationFormat>
  <Paragraphs>217</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Chapter 1</vt:lpstr>
      <vt:lpstr>1.1 Introduction</vt:lpstr>
      <vt:lpstr>1.2 Evolution of Double Entry Book-keeping. 1.2.1 Early history of accounting</vt:lpstr>
      <vt:lpstr>Slide 4</vt:lpstr>
      <vt:lpstr>Slide 5</vt:lpstr>
      <vt:lpstr>Slide 6</vt:lpstr>
      <vt:lpstr> </vt:lpstr>
      <vt:lpstr> A C. Littleton’s lists seven preconditions for the emergence of systematic bookkeeping are: </vt:lpstr>
      <vt:lpstr>A C. Littleton’s lists seven preconditions ..Continued</vt:lpstr>
      <vt:lpstr>Italian Book-keeping</vt:lpstr>
      <vt:lpstr>Italian Book-keeping..Continued</vt:lpstr>
      <vt:lpstr>Italian Book-keeping..Continued</vt:lpstr>
      <vt:lpstr>1.2.2 Luca Pacioli’s Contribution</vt:lpstr>
      <vt:lpstr>1.2.2 Luca Pacioli’s Contribution..Cont…</vt:lpstr>
      <vt:lpstr>Luca Pacioli’s Contribution (continued)</vt:lpstr>
      <vt:lpstr>Origins of double-entry accounting</vt:lpstr>
      <vt:lpstr>1.2.3 Development of the  double entry book-keeping</vt:lpstr>
      <vt:lpstr>Cushing’s 11 developments </vt:lpstr>
      <vt:lpstr>Slide 19</vt:lpstr>
      <vt:lpstr>Cushing’s 11 developments </vt:lpstr>
      <vt:lpstr>Slide 21</vt:lpstr>
      <vt:lpstr>Cushing’s 11 developments </vt:lpstr>
      <vt:lpstr>Cushing’s 11 developments </vt:lpstr>
      <vt:lpstr>Cushing’s 11 developments (cont’d)</vt:lpstr>
      <vt:lpstr>Cushing’s 11 developments (cont’d)</vt:lpstr>
      <vt:lpstr>Cushing’s 11 developments (cont’d)</vt:lpstr>
      <vt:lpstr>Slide 27</vt:lpstr>
      <vt:lpstr>The development of accounting principles</vt:lpstr>
      <vt:lpstr>Management contribution phase (1900–33)</vt:lpstr>
      <vt:lpstr>Management contribution phase (1900–33) (cont’d)</vt:lpstr>
      <vt:lpstr>Management contribution phase (1900–33) (cont’d)</vt:lpstr>
      <vt:lpstr>Institution contribution phase (1933–46) </vt:lpstr>
      <vt:lpstr>Professional contribution phase (1959–73)</vt:lpstr>
      <vt:lpstr>Overt politicisation phase  (1973–present)</vt:lpstr>
      <vt:lpstr>Link between accounting  and capitalism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Farooq</dc:creator>
  <cp:lastModifiedBy>hp</cp:lastModifiedBy>
  <cp:revision>17</cp:revision>
  <dcterms:created xsi:type="dcterms:W3CDTF">2006-08-16T00:00:00Z</dcterms:created>
  <dcterms:modified xsi:type="dcterms:W3CDTF">2020-04-08T10:41:15Z</dcterms:modified>
</cp:coreProperties>
</file>